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  <p:sldId id="263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astasia Filintseva" initials="AF" lastIdx="1" clrIdx="0">
    <p:extLst>
      <p:ext uri="{19B8F6BF-5375-455C-9EA6-DF929625EA0E}">
        <p15:presenceInfo xmlns:p15="http://schemas.microsoft.com/office/powerpoint/2012/main" userId="158a376083c6bd7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4C7E7"/>
    <a:srgbClr val="FEE8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0" autoAdjust="0"/>
    <p:restoredTop sz="94660"/>
  </p:normalViewPr>
  <p:slideViewPr>
    <p:cSldViewPr snapToGrid="0">
      <p:cViewPr varScale="1">
        <p:scale>
          <a:sx n="96" d="100"/>
          <a:sy n="96" d="100"/>
        </p:scale>
        <p:origin x="656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D7A4F70-7DAF-403F-9717-9BA23CD9BD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2009CF58-0407-44BB-B845-42916C6828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662F502-0E80-43EF-92F3-5CF0B4BBE6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03495-5DBB-4085-9A57-49A73751C5DD}" type="datetimeFigureOut">
              <a:rPr lang="ru-RU" smtClean="0"/>
              <a:t>22.11.2023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51460DB-81A2-4133-994E-10DF06422B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0F1DCAA-4782-4C28-94B7-E66E37BCB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4C876-FB4A-428E-85FB-899EEF203F6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774777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91FB456-EBB2-4EA8-8BCF-D884E312ED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2408B28D-453B-449F-85E2-7C161213B6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868EAA1-5CF7-42D4-B884-A95EBDEE9E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03495-5DBB-4085-9A57-49A73751C5DD}" type="datetimeFigureOut">
              <a:rPr lang="ru-RU" smtClean="0"/>
              <a:t>22.11.2023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3B0CDD5-7974-4D1C-B76F-27889D07DE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29B1A74-A5CB-4518-97D6-A855C2440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4C876-FB4A-428E-85FB-899EEF203F6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315380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B0D8C8DB-3FF8-4FB4-AAE1-521890CA245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8A7C4561-29F2-454C-A634-716C6C38D8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93CBA9A-CDFD-4BAC-B9D6-B94AA51878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03495-5DBB-4085-9A57-49A73751C5DD}" type="datetimeFigureOut">
              <a:rPr lang="ru-RU" smtClean="0"/>
              <a:t>22.11.2023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61D138B-8C4D-458E-A43F-2E02B55876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CD49EE3-9DD4-4688-8740-4D076C5408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4C876-FB4A-428E-85FB-899EEF203F6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051989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22FD774-DACD-45E4-970A-2264931BCF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6A8AEF3-8120-4182-9A56-C7FA65AAAD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C39A1A2-56BE-48CF-99DB-BEA0F183E9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03495-5DBB-4085-9A57-49A73751C5DD}" type="datetimeFigureOut">
              <a:rPr lang="ru-RU" smtClean="0"/>
              <a:t>22.11.2023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F5BC58F-2809-4A69-8134-A4FDE089B6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C4B7F7B-7958-4BCC-9878-6E01493A2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4C876-FB4A-428E-85FB-899EEF203F6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66950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7FED4F3-FAA5-4AF0-A492-7A6B92DB67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3E99C96-ACFD-4559-B912-08CEAF92E1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8B134ED-2A41-4F0B-BBBE-4A334A75FA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03495-5DBB-4085-9A57-49A73751C5DD}" type="datetimeFigureOut">
              <a:rPr lang="ru-RU" smtClean="0"/>
              <a:t>22.11.2023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042D8C7-27D8-4B00-A53F-36FD0BD1E0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42A3C8D-0614-48F2-B9C8-CE21ACD0D7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4C876-FB4A-428E-85FB-899EEF203F6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56528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BC936D-28E1-4CE9-A319-B6F2806FC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366F3AB-23E7-465D-826A-B6058F0E59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F34B2940-7DD5-41B1-9D31-13651888DF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C3E05D7-A633-4596-AAC2-35C7DBE537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03495-5DBB-4085-9A57-49A73751C5DD}" type="datetimeFigureOut">
              <a:rPr lang="ru-RU" smtClean="0"/>
              <a:t>22.11.2023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521C0D5-A495-46C8-BADE-2C641FBDBB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73A2D45-D84C-45E1-BD3B-89DE697A8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4C876-FB4A-428E-85FB-899EEF203F6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313172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9B900E6-37E3-4CF1-A8C7-6A65E6F2F1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AC8B67E-6602-4AB7-B4F6-52E68C587C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A307FFC-FAAF-4AC5-8CA8-55DE93F894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E7D65DAA-E688-4A7B-A78A-3739D125AE1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8F5CC607-EAF0-4D7A-8464-27276D1AA5E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0267C1C8-70D3-45AD-8E26-B22A421481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03495-5DBB-4085-9A57-49A73751C5DD}" type="datetimeFigureOut">
              <a:rPr lang="ru-RU" smtClean="0"/>
              <a:t>22.11.2023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A73F4ED3-30DB-451E-80D2-6663E68ACA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D149BA90-0091-4CE3-8EA6-4FC75AC193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4C876-FB4A-428E-85FB-899EEF203F6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139970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1D6037-F451-46AF-A6BB-4E80749644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1E164DBF-3077-4C02-98D1-46BA7659DA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03495-5DBB-4085-9A57-49A73751C5DD}" type="datetimeFigureOut">
              <a:rPr lang="ru-RU" smtClean="0"/>
              <a:t>22.11.2023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9920BBEC-AB4A-49C8-856D-D4EA8EEA5C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C721505D-A999-47A6-9E10-304BD36B9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4C876-FB4A-428E-85FB-899EEF203F6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922443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E72AE5BC-26EB-46A1-AED7-22345A3818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03495-5DBB-4085-9A57-49A73751C5DD}" type="datetimeFigureOut">
              <a:rPr lang="ru-RU" smtClean="0"/>
              <a:t>22.11.2023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F0A18A22-9DAF-441D-913F-557D5DC61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0BE902F-4BD4-409C-8922-AF79C0723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4C876-FB4A-428E-85FB-899EEF203F6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926674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F49FE3-8540-487B-BC25-B0C0DD81E3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5023C50-F843-4BA7-A84F-1E93BD0DA1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4D5FEDF-EFE2-4B57-9D91-6AF18F9AC3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D4D7AEB1-24E1-425B-B60D-CECE87DF99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03495-5DBB-4085-9A57-49A73751C5DD}" type="datetimeFigureOut">
              <a:rPr lang="ru-RU" smtClean="0"/>
              <a:t>22.11.2023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5C45E5D-5619-44DE-AC11-91CB47222E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6BA25DE-FB78-422F-A27E-7C07413D46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4C876-FB4A-428E-85FB-899EEF203F6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598750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EC2E929-26E9-44B7-B5AF-C344BAFACA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14E7D1CA-DCC3-41C3-B7B0-59A36E5F78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9A40314F-CB40-45B8-92D5-76507FEC37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F0918E8-ACC1-4A02-A8B8-8B41AFBAA4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03495-5DBB-4085-9A57-49A73751C5DD}" type="datetimeFigureOut">
              <a:rPr lang="ru-RU" smtClean="0"/>
              <a:t>22.11.2023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E7ECE99-0717-4851-8375-3EB324036D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BD67C11-F151-44FD-8B9B-7CD9D497D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4C876-FB4A-428E-85FB-899EEF203F6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726375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0F1FFBE-D56F-43F1-9F6B-71A4234031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FC29C79-2B4A-4C25-9C12-EC85CC9442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2D99734-AD15-4F90-8E5E-BF1040866D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C03495-5DBB-4085-9A57-49A73751C5DD}" type="datetimeFigureOut">
              <a:rPr lang="ru-RU" smtClean="0"/>
              <a:t>22.11.2023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87BB58A-C4AF-4E70-BC75-BA5F798831A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C8C9C2D-299E-45D7-804C-3E7BFDC749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C4C876-FB4A-428E-85FB-899EEF203F6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174249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7" Type="http://schemas.microsoft.com/office/2007/relationships/hdphoto" Target="../media/hdphoto6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microsoft.com/office/2007/relationships/hdphoto" Target="../media/hdphoto5.wdp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"/>
                    </a14:imgEffect>
                    <a14:imgEffect>
                      <a14:brightnessContrast bright="-26000" contrast="-20000"/>
                    </a14:imgEffect>
                  </a14:imgLayer>
                </a14:imgProps>
              </a:ext>
            </a:extLst>
          </a:blip>
          <a:srcRect/>
          <a:stretch>
            <a:fillRect t="-11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2DB6C8A-E5B7-42D7-BBFD-090DE18207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06240" y="1202417"/>
            <a:ext cx="7984188" cy="2387600"/>
          </a:xfrm>
        </p:spPr>
        <p:txBody>
          <a:bodyPr>
            <a:normAutofit/>
          </a:bodyPr>
          <a:lstStyle/>
          <a:p>
            <a:pPr algn="r"/>
            <a:r>
              <a:rPr lang="ru-RU" sz="4800" dirty="0">
                <a:solidFill>
                  <a:schemeClr val="bg1"/>
                </a:solidFill>
                <a:latin typeface="Franklin Gothic Heavy" panose="020B0903020102020204" pitchFamily="34" charset="0"/>
              </a:rPr>
              <a:t>Правление Елизаветы Петровны и стабилизация страны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393C1F9-F8F0-4DEF-975D-82E0BC6F08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715893" y="1202417"/>
            <a:ext cx="2476107" cy="404354"/>
          </a:xfrm>
        </p:spPr>
        <p:txBody>
          <a:bodyPr>
            <a:normAutofit lnSpcReduction="10000"/>
          </a:bodyPr>
          <a:lstStyle/>
          <a:p>
            <a:pPr algn="r"/>
            <a:r>
              <a:rPr lang="ru-RU" dirty="0">
                <a:solidFill>
                  <a:schemeClr val="bg1"/>
                </a:solidFill>
                <a:latin typeface="+mj-lt"/>
              </a:rPr>
              <a:t>Доклад на тему: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6C82E2-33FB-4C71-A2F2-6562971D9D42}"/>
              </a:ext>
            </a:extLst>
          </p:cNvPr>
          <p:cNvSpPr txBox="1"/>
          <p:nvPr/>
        </p:nvSpPr>
        <p:spPr>
          <a:xfrm>
            <a:off x="6096000" y="5857760"/>
            <a:ext cx="609442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ru-RU" dirty="0">
                <a:solidFill>
                  <a:schemeClr val="bg1"/>
                </a:solidFill>
                <a:latin typeface="+mj-lt"/>
              </a:rPr>
              <a:t>Выполнили студенты группы ИСТ-331</a:t>
            </a:r>
          </a:p>
          <a:p>
            <a:pPr algn="r"/>
            <a:r>
              <a:rPr lang="ru-RU" dirty="0" err="1">
                <a:solidFill>
                  <a:schemeClr val="bg1"/>
                </a:solidFill>
                <a:latin typeface="+mj-lt"/>
              </a:rPr>
              <a:t>Числова</a:t>
            </a:r>
            <a:r>
              <a:rPr lang="ru-RU" dirty="0">
                <a:solidFill>
                  <a:schemeClr val="bg1"/>
                </a:solidFill>
                <a:latin typeface="+mj-lt"/>
              </a:rPr>
              <a:t> Екатерина, Рыжик Анастасия, Филинцева Анастасия, Воеводский Денис, Соляр Данила</a:t>
            </a:r>
          </a:p>
        </p:txBody>
      </p:sp>
    </p:spTree>
    <p:extLst>
      <p:ext uri="{BB962C8B-B14F-4D97-AF65-F5344CB8AC3E}">
        <p14:creationId xmlns:p14="http://schemas.microsoft.com/office/powerpoint/2010/main" val="5009585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E3C686B-D574-4DAB-806A-0B5F598118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29680" y="1202710"/>
            <a:ext cx="5222240" cy="774225"/>
          </a:xfrm>
        </p:spPr>
        <p:txBody>
          <a:bodyPr>
            <a:normAutofit/>
          </a:bodyPr>
          <a:lstStyle/>
          <a:p>
            <a:pPr algn="r"/>
            <a:r>
              <a:rPr lang="ru-RU" sz="2400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Итоги реформ Елизаветы Петровны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AEE1AB-B8F9-4942-903F-6FF1351F0D8F}"/>
              </a:ext>
            </a:extLst>
          </p:cNvPr>
          <p:cNvSpPr txBox="1"/>
          <p:nvPr/>
        </p:nvSpPr>
        <p:spPr>
          <a:xfrm>
            <a:off x="640080" y="1283990"/>
            <a:ext cx="5867400" cy="3477875"/>
          </a:xfrm>
          <a:custGeom>
            <a:avLst/>
            <a:gdLst>
              <a:gd name="connsiteX0" fmla="*/ 0 w 5867400"/>
              <a:gd name="connsiteY0" fmla="*/ 0 h 3477875"/>
              <a:gd name="connsiteX1" fmla="*/ 593259 w 5867400"/>
              <a:gd name="connsiteY1" fmla="*/ 0 h 3477875"/>
              <a:gd name="connsiteX2" fmla="*/ 1245193 w 5867400"/>
              <a:gd name="connsiteY2" fmla="*/ 0 h 3477875"/>
              <a:gd name="connsiteX3" fmla="*/ 1838452 w 5867400"/>
              <a:gd name="connsiteY3" fmla="*/ 0 h 3477875"/>
              <a:gd name="connsiteX4" fmla="*/ 2431711 w 5867400"/>
              <a:gd name="connsiteY4" fmla="*/ 0 h 3477875"/>
              <a:gd name="connsiteX5" fmla="*/ 2907623 w 5867400"/>
              <a:gd name="connsiteY5" fmla="*/ 0 h 3477875"/>
              <a:gd name="connsiteX6" fmla="*/ 3442208 w 5867400"/>
              <a:gd name="connsiteY6" fmla="*/ 0 h 3477875"/>
              <a:gd name="connsiteX7" fmla="*/ 3918119 w 5867400"/>
              <a:gd name="connsiteY7" fmla="*/ 0 h 3477875"/>
              <a:gd name="connsiteX8" fmla="*/ 4687401 w 5867400"/>
              <a:gd name="connsiteY8" fmla="*/ 0 h 3477875"/>
              <a:gd name="connsiteX9" fmla="*/ 5867400 w 5867400"/>
              <a:gd name="connsiteY9" fmla="*/ 0 h 3477875"/>
              <a:gd name="connsiteX10" fmla="*/ 5867400 w 5867400"/>
              <a:gd name="connsiteY10" fmla="*/ 765133 h 3477875"/>
              <a:gd name="connsiteX11" fmla="*/ 5867400 w 5867400"/>
              <a:gd name="connsiteY11" fmla="*/ 1391150 h 3477875"/>
              <a:gd name="connsiteX12" fmla="*/ 5867400 w 5867400"/>
              <a:gd name="connsiteY12" fmla="*/ 2121504 h 3477875"/>
              <a:gd name="connsiteX13" fmla="*/ 5867400 w 5867400"/>
              <a:gd name="connsiteY13" fmla="*/ 2782300 h 3477875"/>
              <a:gd name="connsiteX14" fmla="*/ 5867400 w 5867400"/>
              <a:gd name="connsiteY14" fmla="*/ 3477875 h 3477875"/>
              <a:gd name="connsiteX15" fmla="*/ 5098119 w 5867400"/>
              <a:gd name="connsiteY15" fmla="*/ 3477875 h 3477875"/>
              <a:gd name="connsiteX16" fmla="*/ 4622207 w 5867400"/>
              <a:gd name="connsiteY16" fmla="*/ 3477875 h 3477875"/>
              <a:gd name="connsiteX17" fmla="*/ 3852926 w 5867400"/>
              <a:gd name="connsiteY17" fmla="*/ 3477875 h 3477875"/>
              <a:gd name="connsiteX18" fmla="*/ 3200993 w 5867400"/>
              <a:gd name="connsiteY18" fmla="*/ 3477875 h 3477875"/>
              <a:gd name="connsiteX19" fmla="*/ 2666407 w 5867400"/>
              <a:gd name="connsiteY19" fmla="*/ 3477875 h 3477875"/>
              <a:gd name="connsiteX20" fmla="*/ 1897126 w 5867400"/>
              <a:gd name="connsiteY20" fmla="*/ 3477875 h 3477875"/>
              <a:gd name="connsiteX21" fmla="*/ 1245193 w 5867400"/>
              <a:gd name="connsiteY21" fmla="*/ 3477875 h 3477875"/>
              <a:gd name="connsiteX22" fmla="*/ 0 w 5867400"/>
              <a:gd name="connsiteY22" fmla="*/ 3477875 h 3477875"/>
              <a:gd name="connsiteX23" fmla="*/ 0 w 5867400"/>
              <a:gd name="connsiteY23" fmla="*/ 2886636 h 3477875"/>
              <a:gd name="connsiteX24" fmla="*/ 0 w 5867400"/>
              <a:gd name="connsiteY24" fmla="*/ 2121504 h 3477875"/>
              <a:gd name="connsiteX25" fmla="*/ 0 w 5867400"/>
              <a:gd name="connsiteY25" fmla="*/ 1460707 h 3477875"/>
              <a:gd name="connsiteX26" fmla="*/ 0 w 5867400"/>
              <a:gd name="connsiteY26" fmla="*/ 869469 h 3477875"/>
              <a:gd name="connsiteX27" fmla="*/ 0 w 5867400"/>
              <a:gd name="connsiteY27" fmla="*/ 0 h 3477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5867400" h="3477875" extrusionOk="0">
                <a:moveTo>
                  <a:pt x="0" y="0"/>
                </a:moveTo>
                <a:cubicBezTo>
                  <a:pt x="123911" y="28160"/>
                  <a:pt x="332805" y="21865"/>
                  <a:pt x="593259" y="0"/>
                </a:cubicBezTo>
                <a:cubicBezTo>
                  <a:pt x="853713" y="-21865"/>
                  <a:pt x="938798" y="-8039"/>
                  <a:pt x="1245193" y="0"/>
                </a:cubicBezTo>
                <a:cubicBezTo>
                  <a:pt x="1551588" y="8039"/>
                  <a:pt x="1688406" y="-26234"/>
                  <a:pt x="1838452" y="0"/>
                </a:cubicBezTo>
                <a:cubicBezTo>
                  <a:pt x="1988498" y="26234"/>
                  <a:pt x="2211444" y="-27205"/>
                  <a:pt x="2431711" y="0"/>
                </a:cubicBezTo>
                <a:cubicBezTo>
                  <a:pt x="2651978" y="27205"/>
                  <a:pt x="2708937" y="1352"/>
                  <a:pt x="2907623" y="0"/>
                </a:cubicBezTo>
                <a:cubicBezTo>
                  <a:pt x="3106309" y="-1352"/>
                  <a:pt x="3285074" y="-15995"/>
                  <a:pt x="3442208" y="0"/>
                </a:cubicBezTo>
                <a:cubicBezTo>
                  <a:pt x="3599343" y="15995"/>
                  <a:pt x="3751136" y="-18801"/>
                  <a:pt x="3918119" y="0"/>
                </a:cubicBezTo>
                <a:cubicBezTo>
                  <a:pt x="4085102" y="18801"/>
                  <a:pt x="4331103" y="-19907"/>
                  <a:pt x="4687401" y="0"/>
                </a:cubicBezTo>
                <a:cubicBezTo>
                  <a:pt x="5043699" y="19907"/>
                  <a:pt x="5618395" y="43658"/>
                  <a:pt x="5867400" y="0"/>
                </a:cubicBezTo>
                <a:cubicBezTo>
                  <a:pt x="5892388" y="214882"/>
                  <a:pt x="5892573" y="425566"/>
                  <a:pt x="5867400" y="765133"/>
                </a:cubicBezTo>
                <a:cubicBezTo>
                  <a:pt x="5842227" y="1104700"/>
                  <a:pt x="5843505" y="1121504"/>
                  <a:pt x="5867400" y="1391150"/>
                </a:cubicBezTo>
                <a:cubicBezTo>
                  <a:pt x="5891295" y="1660796"/>
                  <a:pt x="5864761" y="1944974"/>
                  <a:pt x="5867400" y="2121504"/>
                </a:cubicBezTo>
                <a:cubicBezTo>
                  <a:pt x="5870039" y="2298034"/>
                  <a:pt x="5842726" y="2505370"/>
                  <a:pt x="5867400" y="2782300"/>
                </a:cubicBezTo>
                <a:cubicBezTo>
                  <a:pt x="5892074" y="3059230"/>
                  <a:pt x="5879535" y="3233203"/>
                  <a:pt x="5867400" y="3477875"/>
                </a:cubicBezTo>
                <a:cubicBezTo>
                  <a:pt x="5678659" y="3512070"/>
                  <a:pt x="5294918" y="3515743"/>
                  <a:pt x="5098119" y="3477875"/>
                </a:cubicBezTo>
                <a:cubicBezTo>
                  <a:pt x="4901320" y="3440007"/>
                  <a:pt x="4843759" y="3487578"/>
                  <a:pt x="4622207" y="3477875"/>
                </a:cubicBezTo>
                <a:cubicBezTo>
                  <a:pt x="4400655" y="3468172"/>
                  <a:pt x="4182330" y="3470703"/>
                  <a:pt x="3852926" y="3477875"/>
                </a:cubicBezTo>
                <a:cubicBezTo>
                  <a:pt x="3523522" y="3485047"/>
                  <a:pt x="3412420" y="3463943"/>
                  <a:pt x="3200993" y="3477875"/>
                </a:cubicBezTo>
                <a:cubicBezTo>
                  <a:pt x="2989566" y="3491807"/>
                  <a:pt x="2825285" y="3499636"/>
                  <a:pt x="2666407" y="3477875"/>
                </a:cubicBezTo>
                <a:cubicBezTo>
                  <a:pt x="2507529" y="3456114"/>
                  <a:pt x="2189776" y="3485669"/>
                  <a:pt x="1897126" y="3477875"/>
                </a:cubicBezTo>
                <a:cubicBezTo>
                  <a:pt x="1604476" y="3470081"/>
                  <a:pt x="1469224" y="3491688"/>
                  <a:pt x="1245193" y="3477875"/>
                </a:cubicBezTo>
                <a:cubicBezTo>
                  <a:pt x="1021162" y="3464062"/>
                  <a:pt x="604181" y="3538538"/>
                  <a:pt x="0" y="3477875"/>
                </a:cubicBezTo>
                <a:cubicBezTo>
                  <a:pt x="26351" y="3340986"/>
                  <a:pt x="-18901" y="3154737"/>
                  <a:pt x="0" y="2886636"/>
                </a:cubicBezTo>
                <a:cubicBezTo>
                  <a:pt x="18901" y="2618535"/>
                  <a:pt x="6269" y="2293600"/>
                  <a:pt x="0" y="2121504"/>
                </a:cubicBezTo>
                <a:cubicBezTo>
                  <a:pt x="-6269" y="1949408"/>
                  <a:pt x="-25403" y="1646419"/>
                  <a:pt x="0" y="1460707"/>
                </a:cubicBezTo>
                <a:cubicBezTo>
                  <a:pt x="25403" y="1274995"/>
                  <a:pt x="25301" y="1049717"/>
                  <a:pt x="0" y="869469"/>
                </a:cubicBezTo>
                <a:cubicBezTo>
                  <a:pt x="-25301" y="689221"/>
                  <a:pt x="-14611" y="189779"/>
                  <a:pt x="0" y="0"/>
                </a:cubicBezTo>
                <a:close/>
              </a:path>
            </a:pathLst>
          </a:custGeom>
          <a:noFill/>
          <a:ln w="63500">
            <a:solidFill>
              <a:schemeClr val="accent1">
                <a:lumMod val="40000"/>
                <a:lumOff val="60000"/>
              </a:schemeClr>
            </a:solidFill>
            <a:extLst>
              <a:ext uri="{C807C97D-BFC1-408E-A445-0C87EB9F89A2}">
                <ask:lineSketchStyleProps xmlns:ask="http://schemas.microsoft.com/office/drawing/2018/sketchyshapes" sd="1660082848">
                  <a:prstGeom prst="rect">
                    <a:avLst/>
                  </a:prstGeom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>
            <a:spAutoFit/>
          </a:bodyPr>
          <a:lstStyle/>
          <a:p>
            <a:pPr algn="just"/>
            <a:r>
              <a:rPr lang="ru-RU" sz="2000" b="1" dirty="0">
                <a:latin typeface="+mj-lt"/>
              </a:rPr>
              <a:t>Положительные итоги реформ 1740-1761 годов:</a:t>
            </a:r>
            <a:endParaRPr lang="ru-RU" sz="2000" dirty="0">
              <a:latin typeface="+mj-lt"/>
            </a:endParaRPr>
          </a:p>
          <a:p>
            <a:pPr algn="just"/>
            <a:r>
              <a:rPr lang="ru-RU" sz="2000" dirty="0">
                <a:latin typeface="+mj-lt"/>
              </a:rPr>
              <a:t>• Восстановление функций Сената и восстановление Главного Магистрата.</a:t>
            </a:r>
          </a:p>
          <a:p>
            <a:pPr algn="just"/>
            <a:r>
              <a:rPr lang="ru-RU" sz="2000" dirty="0">
                <a:latin typeface="+mj-lt"/>
              </a:rPr>
              <a:t>• Отмена внутренних таможенных пошлин.</a:t>
            </a:r>
          </a:p>
          <a:p>
            <a:pPr algn="just"/>
            <a:r>
              <a:rPr lang="ru-RU" sz="2000" dirty="0">
                <a:latin typeface="+mj-lt"/>
              </a:rPr>
              <a:t>• Упорядочение системы налогообложения.</a:t>
            </a:r>
          </a:p>
          <a:p>
            <a:pPr algn="just"/>
            <a:r>
              <a:rPr lang="ru-RU" sz="2000" dirty="0">
                <a:latin typeface="+mj-lt"/>
              </a:rPr>
              <a:t>• Создание Дворянского и Купеческого банка.</a:t>
            </a:r>
          </a:p>
          <a:p>
            <a:pPr algn="just"/>
            <a:r>
              <a:rPr lang="ru-RU" sz="2000" dirty="0">
                <a:latin typeface="+mj-lt"/>
              </a:rPr>
              <a:t>• Модернизация армии.</a:t>
            </a:r>
          </a:p>
          <a:p>
            <a:pPr algn="just"/>
            <a:r>
              <a:rPr lang="ru-RU" sz="2000" dirty="0">
                <a:latin typeface="+mj-lt"/>
              </a:rPr>
              <a:t>• Развитие системы начального, среднего и высшего образования.</a:t>
            </a:r>
          </a:p>
          <a:p>
            <a:pPr algn="just"/>
            <a:r>
              <a:rPr lang="ru-RU" sz="2000" dirty="0">
                <a:latin typeface="+mj-lt"/>
              </a:rPr>
              <a:t>• Развитие культуры.</a:t>
            </a:r>
          </a:p>
          <a:p>
            <a:pPr algn="just"/>
            <a:r>
              <a:rPr lang="ru-RU" sz="2000" dirty="0">
                <a:latin typeface="+mj-lt"/>
              </a:rPr>
              <a:t>• Отмена смертной казни.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99DA9F-BBEC-4CD4-8044-8C5302B84743}"/>
              </a:ext>
            </a:extLst>
          </p:cNvPr>
          <p:cNvSpPr txBox="1"/>
          <p:nvPr/>
        </p:nvSpPr>
        <p:spPr>
          <a:xfrm>
            <a:off x="7000240" y="2545418"/>
            <a:ext cx="4551680" cy="3477874"/>
          </a:xfrm>
          <a:custGeom>
            <a:avLst/>
            <a:gdLst>
              <a:gd name="connsiteX0" fmla="*/ 0 w 4551680"/>
              <a:gd name="connsiteY0" fmla="*/ 0 h 3477874"/>
              <a:gd name="connsiteX1" fmla="*/ 604723 w 4551680"/>
              <a:gd name="connsiteY1" fmla="*/ 0 h 3477874"/>
              <a:gd name="connsiteX2" fmla="*/ 1118413 w 4551680"/>
              <a:gd name="connsiteY2" fmla="*/ 0 h 3477874"/>
              <a:gd name="connsiteX3" fmla="*/ 1859686 w 4551680"/>
              <a:gd name="connsiteY3" fmla="*/ 0 h 3477874"/>
              <a:gd name="connsiteX4" fmla="*/ 2464410 w 4551680"/>
              <a:gd name="connsiteY4" fmla="*/ 0 h 3477874"/>
              <a:gd name="connsiteX5" fmla="*/ 3069133 w 4551680"/>
              <a:gd name="connsiteY5" fmla="*/ 0 h 3477874"/>
              <a:gd name="connsiteX6" fmla="*/ 3810406 w 4551680"/>
              <a:gd name="connsiteY6" fmla="*/ 0 h 3477874"/>
              <a:gd name="connsiteX7" fmla="*/ 4551680 w 4551680"/>
              <a:gd name="connsiteY7" fmla="*/ 0 h 3477874"/>
              <a:gd name="connsiteX8" fmla="*/ 4551680 w 4551680"/>
              <a:gd name="connsiteY8" fmla="*/ 765132 h 3477874"/>
              <a:gd name="connsiteX9" fmla="*/ 4551680 w 4551680"/>
              <a:gd name="connsiteY9" fmla="*/ 1391150 h 3477874"/>
              <a:gd name="connsiteX10" fmla="*/ 4551680 w 4551680"/>
              <a:gd name="connsiteY10" fmla="*/ 2017167 h 3477874"/>
              <a:gd name="connsiteX11" fmla="*/ 4551680 w 4551680"/>
              <a:gd name="connsiteY11" fmla="*/ 2712742 h 3477874"/>
              <a:gd name="connsiteX12" fmla="*/ 4551680 w 4551680"/>
              <a:gd name="connsiteY12" fmla="*/ 3477874 h 3477874"/>
              <a:gd name="connsiteX13" fmla="*/ 4037990 w 4551680"/>
              <a:gd name="connsiteY13" fmla="*/ 3477874 h 3477874"/>
              <a:gd name="connsiteX14" fmla="*/ 3296717 w 4551680"/>
              <a:gd name="connsiteY14" fmla="*/ 3477874 h 3477874"/>
              <a:gd name="connsiteX15" fmla="*/ 2737510 w 4551680"/>
              <a:gd name="connsiteY15" fmla="*/ 3477874 h 3477874"/>
              <a:gd name="connsiteX16" fmla="*/ 2087270 w 4551680"/>
              <a:gd name="connsiteY16" fmla="*/ 3477874 h 3477874"/>
              <a:gd name="connsiteX17" fmla="*/ 1345997 w 4551680"/>
              <a:gd name="connsiteY17" fmla="*/ 3477874 h 3477874"/>
              <a:gd name="connsiteX18" fmla="*/ 695757 w 4551680"/>
              <a:gd name="connsiteY18" fmla="*/ 3477874 h 3477874"/>
              <a:gd name="connsiteX19" fmla="*/ 0 w 4551680"/>
              <a:gd name="connsiteY19" fmla="*/ 3477874 h 3477874"/>
              <a:gd name="connsiteX20" fmla="*/ 0 w 4551680"/>
              <a:gd name="connsiteY20" fmla="*/ 2851857 h 3477874"/>
              <a:gd name="connsiteX21" fmla="*/ 0 w 4551680"/>
              <a:gd name="connsiteY21" fmla="*/ 2191061 h 3477874"/>
              <a:gd name="connsiteX22" fmla="*/ 0 w 4551680"/>
              <a:gd name="connsiteY22" fmla="*/ 1425928 h 3477874"/>
              <a:gd name="connsiteX23" fmla="*/ 0 w 4551680"/>
              <a:gd name="connsiteY23" fmla="*/ 730354 h 3477874"/>
              <a:gd name="connsiteX24" fmla="*/ 0 w 4551680"/>
              <a:gd name="connsiteY24" fmla="*/ 0 h 3477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4551680" h="3477874" extrusionOk="0">
                <a:moveTo>
                  <a:pt x="0" y="0"/>
                </a:moveTo>
                <a:cubicBezTo>
                  <a:pt x="258691" y="-11146"/>
                  <a:pt x="400706" y="14841"/>
                  <a:pt x="604723" y="0"/>
                </a:cubicBezTo>
                <a:cubicBezTo>
                  <a:pt x="808740" y="-14841"/>
                  <a:pt x="901951" y="-7704"/>
                  <a:pt x="1118413" y="0"/>
                </a:cubicBezTo>
                <a:cubicBezTo>
                  <a:pt x="1334875" y="7704"/>
                  <a:pt x="1542949" y="-32855"/>
                  <a:pt x="1859686" y="0"/>
                </a:cubicBezTo>
                <a:cubicBezTo>
                  <a:pt x="2176423" y="32855"/>
                  <a:pt x="2282832" y="16434"/>
                  <a:pt x="2464410" y="0"/>
                </a:cubicBezTo>
                <a:cubicBezTo>
                  <a:pt x="2645988" y="-16434"/>
                  <a:pt x="2942932" y="-11791"/>
                  <a:pt x="3069133" y="0"/>
                </a:cubicBezTo>
                <a:cubicBezTo>
                  <a:pt x="3195334" y="11791"/>
                  <a:pt x="3443242" y="8668"/>
                  <a:pt x="3810406" y="0"/>
                </a:cubicBezTo>
                <a:cubicBezTo>
                  <a:pt x="4177570" y="-8668"/>
                  <a:pt x="4273057" y="-36625"/>
                  <a:pt x="4551680" y="0"/>
                </a:cubicBezTo>
                <a:cubicBezTo>
                  <a:pt x="4573634" y="161267"/>
                  <a:pt x="4535839" y="458177"/>
                  <a:pt x="4551680" y="765132"/>
                </a:cubicBezTo>
                <a:cubicBezTo>
                  <a:pt x="4567521" y="1072087"/>
                  <a:pt x="4553355" y="1189614"/>
                  <a:pt x="4551680" y="1391150"/>
                </a:cubicBezTo>
                <a:cubicBezTo>
                  <a:pt x="4550005" y="1592686"/>
                  <a:pt x="4575124" y="1807381"/>
                  <a:pt x="4551680" y="2017167"/>
                </a:cubicBezTo>
                <a:cubicBezTo>
                  <a:pt x="4528236" y="2226953"/>
                  <a:pt x="4562868" y="2492563"/>
                  <a:pt x="4551680" y="2712742"/>
                </a:cubicBezTo>
                <a:cubicBezTo>
                  <a:pt x="4540492" y="2932922"/>
                  <a:pt x="4565434" y="3251874"/>
                  <a:pt x="4551680" y="3477874"/>
                </a:cubicBezTo>
                <a:cubicBezTo>
                  <a:pt x="4315092" y="3502234"/>
                  <a:pt x="4232470" y="3477106"/>
                  <a:pt x="4037990" y="3477874"/>
                </a:cubicBezTo>
                <a:cubicBezTo>
                  <a:pt x="3843510" y="3478643"/>
                  <a:pt x="3455314" y="3480430"/>
                  <a:pt x="3296717" y="3477874"/>
                </a:cubicBezTo>
                <a:cubicBezTo>
                  <a:pt x="3138120" y="3475318"/>
                  <a:pt x="2934354" y="3459348"/>
                  <a:pt x="2737510" y="3477874"/>
                </a:cubicBezTo>
                <a:cubicBezTo>
                  <a:pt x="2540666" y="3496400"/>
                  <a:pt x="2238646" y="3458207"/>
                  <a:pt x="2087270" y="3477874"/>
                </a:cubicBezTo>
                <a:cubicBezTo>
                  <a:pt x="1935894" y="3497541"/>
                  <a:pt x="1689492" y="3495210"/>
                  <a:pt x="1345997" y="3477874"/>
                </a:cubicBezTo>
                <a:cubicBezTo>
                  <a:pt x="1002502" y="3460538"/>
                  <a:pt x="952780" y="3482752"/>
                  <a:pt x="695757" y="3477874"/>
                </a:cubicBezTo>
                <a:cubicBezTo>
                  <a:pt x="438734" y="3472996"/>
                  <a:pt x="159570" y="3484130"/>
                  <a:pt x="0" y="3477874"/>
                </a:cubicBezTo>
                <a:cubicBezTo>
                  <a:pt x="-4522" y="3325482"/>
                  <a:pt x="-5709" y="3022809"/>
                  <a:pt x="0" y="2851857"/>
                </a:cubicBezTo>
                <a:cubicBezTo>
                  <a:pt x="5709" y="2680905"/>
                  <a:pt x="-27942" y="2404355"/>
                  <a:pt x="0" y="2191061"/>
                </a:cubicBezTo>
                <a:cubicBezTo>
                  <a:pt x="27942" y="1977767"/>
                  <a:pt x="-2140" y="1611287"/>
                  <a:pt x="0" y="1425928"/>
                </a:cubicBezTo>
                <a:cubicBezTo>
                  <a:pt x="2140" y="1240569"/>
                  <a:pt x="17585" y="997124"/>
                  <a:pt x="0" y="730354"/>
                </a:cubicBezTo>
                <a:cubicBezTo>
                  <a:pt x="-17585" y="463584"/>
                  <a:pt x="4976" y="217075"/>
                  <a:pt x="0" y="0"/>
                </a:cubicBezTo>
                <a:close/>
              </a:path>
            </a:pathLst>
          </a:custGeom>
          <a:noFill/>
          <a:ln w="63500">
            <a:solidFill>
              <a:schemeClr val="accent1">
                <a:lumMod val="40000"/>
                <a:lumOff val="60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>
            <a:noAutofit/>
          </a:bodyPr>
          <a:lstStyle/>
          <a:p>
            <a:pPr algn="just"/>
            <a:r>
              <a:rPr lang="ru-RU" sz="2000" b="1" dirty="0">
                <a:latin typeface="+mj-lt"/>
              </a:rPr>
              <a:t>Отрицательные итоги реформ 1740-1761 годов:</a:t>
            </a:r>
          </a:p>
          <a:p>
            <a:pPr algn="just"/>
            <a:r>
              <a:rPr lang="ru-RU" sz="2000" dirty="0">
                <a:latin typeface="+mj-lt"/>
              </a:rPr>
              <a:t>•Расширение прав дворянского сословия.</a:t>
            </a:r>
          </a:p>
          <a:p>
            <a:pPr algn="just"/>
            <a:r>
              <a:rPr lang="ru-RU" sz="2000" dirty="0">
                <a:latin typeface="+mj-lt"/>
              </a:rPr>
              <a:t>•Ухудшение экономического и правового положения крестьянства.</a:t>
            </a:r>
          </a:p>
          <a:p>
            <a:pPr algn="just"/>
            <a:r>
              <a:rPr lang="ru-RU" sz="2000" dirty="0">
                <a:latin typeface="+mj-lt"/>
              </a:rPr>
              <a:t>•Религиозные гонения на староверов и язычников (усиление процесса насильственной христианизации «малых народов»).</a:t>
            </a:r>
          </a:p>
        </p:txBody>
      </p:sp>
    </p:spTree>
    <p:extLst>
      <p:ext uri="{BB962C8B-B14F-4D97-AF65-F5344CB8AC3E}">
        <p14:creationId xmlns:p14="http://schemas.microsoft.com/office/powerpoint/2010/main" val="37035892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7A3E600-A715-4CC6-A5B9-6D1277181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477"/>
            <a:ext cx="10515600" cy="1015683"/>
          </a:xfrm>
        </p:spPr>
        <p:txBody>
          <a:bodyPr>
            <a:normAutofit/>
          </a:bodyPr>
          <a:lstStyle/>
          <a:p>
            <a:pPr algn="r"/>
            <a:r>
              <a:rPr lang="ru-RU" sz="2400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Внешняя политика Елизаветы Петровны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31D372B-19B5-46B2-B677-8A2E18865B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46480"/>
            <a:ext cx="10515600" cy="2753360"/>
          </a:xfrm>
          <a:custGeom>
            <a:avLst/>
            <a:gdLst>
              <a:gd name="connsiteX0" fmla="*/ 0 w 10515600"/>
              <a:gd name="connsiteY0" fmla="*/ 0 h 2753360"/>
              <a:gd name="connsiteX1" fmla="*/ 657225 w 10515600"/>
              <a:gd name="connsiteY1" fmla="*/ 0 h 2753360"/>
              <a:gd name="connsiteX2" fmla="*/ 1314450 w 10515600"/>
              <a:gd name="connsiteY2" fmla="*/ 0 h 2753360"/>
              <a:gd name="connsiteX3" fmla="*/ 1656207 w 10515600"/>
              <a:gd name="connsiteY3" fmla="*/ 0 h 2753360"/>
              <a:gd name="connsiteX4" fmla="*/ 2313432 w 10515600"/>
              <a:gd name="connsiteY4" fmla="*/ 0 h 2753360"/>
              <a:gd name="connsiteX5" fmla="*/ 3180969 w 10515600"/>
              <a:gd name="connsiteY5" fmla="*/ 0 h 2753360"/>
              <a:gd name="connsiteX6" fmla="*/ 3733038 w 10515600"/>
              <a:gd name="connsiteY6" fmla="*/ 0 h 2753360"/>
              <a:gd name="connsiteX7" fmla="*/ 4285107 w 10515600"/>
              <a:gd name="connsiteY7" fmla="*/ 0 h 2753360"/>
              <a:gd name="connsiteX8" fmla="*/ 4942332 w 10515600"/>
              <a:gd name="connsiteY8" fmla="*/ 0 h 2753360"/>
              <a:gd name="connsiteX9" fmla="*/ 5704713 w 10515600"/>
              <a:gd name="connsiteY9" fmla="*/ 0 h 2753360"/>
              <a:gd name="connsiteX10" fmla="*/ 6467094 w 10515600"/>
              <a:gd name="connsiteY10" fmla="*/ 0 h 2753360"/>
              <a:gd name="connsiteX11" fmla="*/ 7229475 w 10515600"/>
              <a:gd name="connsiteY11" fmla="*/ 0 h 2753360"/>
              <a:gd name="connsiteX12" fmla="*/ 8097012 w 10515600"/>
              <a:gd name="connsiteY12" fmla="*/ 0 h 2753360"/>
              <a:gd name="connsiteX13" fmla="*/ 8754237 w 10515600"/>
              <a:gd name="connsiteY13" fmla="*/ 0 h 2753360"/>
              <a:gd name="connsiteX14" fmla="*/ 9516618 w 10515600"/>
              <a:gd name="connsiteY14" fmla="*/ 0 h 2753360"/>
              <a:gd name="connsiteX15" fmla="*/ 10515600 w 10515600"/>
              <a:gd name="connsiteY15" fmla="*/ 0 h 2753360"/>
              <a:gd name="connsiteX16" fmla="*/ 10515600 w 10515600"/>
              <a:gd name="connsiteY16" fmla="*/ 688340 h 2753360"/>
              <a:gd name="connsiteX17" fmla="*/ 10515600 w 10515600"/>
              <a:gd name="connsiteY17" fmla="*/ 1404214 h 2753360"/>
              <a:gd name="connsiteX18" fmla="*/ 10515600 w 10515600"/>
              <a:gd name="connsiteY18" fmla="*/ 2147621 h 2753360"/>
              <a:gd name="connsiteX19" fmla="*/ 10515600 w 10515600"/>
              <a:gd name="connsiteY19" fmla="*/ 2753360 h 2753360"/>
              <a:gd name="connsiteX20" fmla="*/ 10068687 w 10515600"/>
              <a:gd name="connsiteY20" fmla="*/ 2753360 h 2753360"/>
              <a:gd name="connsiteX21" fmla="*/ 9516618 w 10515600"/>
              <a:gd name="connsiteY21" fmla="*/ 2753360 h 2753360"/>
              <a:gd name="connsiteX22" fmla="*/ 8754237 w 10515600"/>
              <a:gd name="connsiteY22" fmla="*/ 2753360 h 2753360"/>
              <a:gd name="connsiteX23" fmla="*/ 8097012 w 10515600"/>
              <a:gd name="connsiteY23" fmla="*/ 2753360 h 2753360"/>
              <a:gd name="connsiteX24" fmla="*/ 7755255 w 10515600"/>
              <a:gd name="connsiteY24" fmla="*/ 2753360 h 2753360"/>
              <a:gd name="connsiteX25" fmla="*/ 7203186 w 10515600"/>
              <a:gd name="connsiteY25" fmla="*/ 2753360 h 2753360"/>
              <a:gd name="connsiteX26" fmla="*/ 6440805 w 10515600"/>
              <a:gd name="connsiteY26" fmla="*/ 2753360 h 2753360"/>
              <a:gd name="connsiteX27" fmla="*/ 5993892 w 10515600"/>
              <a:gd name="connsiteY27" fmla="*/ 2753360 h 2753360"/>
              <a:gd name="connsiteX28" fmla="*/ 5126355 w 10515600"/>
              <a:gd name="connsiteY28" fmla="*/ 2753360 h 2753360"/>
              <a:gd name="connsiteX29" fmla="*/ 4258818 w 10515600"/>
              <a:gd name="connsiteY29" fmla="*/ 2753360 h 2753360"/>
              <a:gd name="connsiteX30" fmla="*/ 3601593 w 10515600"/>
              <a:gd name="connsiteY30" fmla="*/ 2753360 h 2753360"/>
              <a:gd name="connsiteX31" fmla="*/ 2734056 w 10515600"/>
              <a:gd name="connsiteY31" fmla="*/ 2753360 h 2753360"/>
              <a:gd name="connsiteX32" fmla="*/ 2076831 w 10515600"/>
              <a:gd name="connsiteY32" fmla="*/ 2753360 h 2753360"/>
              <a:gd name="connsiteX33" fmla="*/ 1314450 w 10515600"/>
              <a:gd name="connsiteY33" fmla="*/ 2753360 h 2753360"/>
              <a:gd name="connsiteX34" fmla="*/ 972693 w 10515600"/>
              <a:gd name="connsiteY34" fmla="*/ 2753360 h 2753360"/>
              <a:gd name="connsiteX35" fmla="*/ 0 w 10515600"/>
              <a:gd name="connsiteY35" fmla="*/ 2753360 h 2753360"/>
              <a:gd name="connsiteX36" fmla="*/ 0 w 10515600"/>
              <a:gd name="connsiteY36" fmla="*/ 2092554 h 2753360"/>
              <a:gd name="connsiteX37" fmla="*/ 0 w 10515600"/>
              <a:gd name="connsiteY37" fmla="*/ 1431747 h 2753360"/>
              <a:gd name="connsiteX38" fmla="*/ 0 w 10515600"/>
              <a:gd name="connsiteY38" fmla="*/ 798474 h 2753360"/>
              <a:gd name="connsiteX39" fmla="*/ 0 w 10515600"/>
              <a:gd name="connsiteY39" fmla="*/ 0 h 2753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0515600" h="2753360" fill="none" extrusionOk="0">
                <a:moveTo>
                  <a:pt x="0" y="0"/>
                </a:moveTo>
                <a:cubicBezTo>
                  <a:pt x="202415" y="-30815"/>
                  <a:pt x="448319" y="-4060"/>
                  <a:pt x="657225" y="0"/>
                </a:cubicBezTo>
                <a:cubicBezTo>
                  <a:pt x="866131" y="4060"/>
                  <a:pt x="1155695" y="-6233"/>
                  <a:pt x="1314450" y="0"/>
                </a:cubicBezTo>
                <a:cubicBezTo>
                  <a:pt x="1473206" y="6233"/>
                  <a:pt x="1518908" y="5661"/>
                  <a:pt x="1656207" y="0"/>
                </a:cubicBezTo>
                <a:cubicBezTo>
                  <a:pt x="1793506" y="-5661"/>
                  <a:pt x="2155413" y="26022"/>
                  <a:pt x="2313432" y="0"/>
                </a:cubicBezTo>
                <a:cubicBezTo>
                  <a:pt x="2471452" y="-26022"/>
                  <a:pt x="2851744" y="32230"/>
                  <a:pt x="3180969" y="0"/>
                </a:cubicBezTo>
                <a:cubicBezTo>
                  <a:pt x="3510194" y="-32230"/>
                  <a:pt x="3553255" y="3064"/>
                  <a:pt x="3733038" y="0"/>
                </a:cubicBezTo>
                <a:cubicBezTo>
                  <a:pt x="3912821" y="-3064"/>
                  <a:pt x="4142129" y="-21096"/>
                  <a:pt x="4285107" y="0"/>
                </a:cubicBezTo>
                <a:cubicBezTo>
                  <a:pt x="4428085" y="21096"/>
                  <a:pt x="4717817" y="17386"/>
                  <a:pt x="4942332" y="0"/>
                </a:cubicBezTo>
                <a:cubicBezTo>
                  <a:pt x="5166847" y="-17386"/>
                  <a:pt x="5535338" y="-35143"/>
                  <a:pt x="5704713" y="0"/>
                </a:cubicBezTo>
                <a:cubicBezTo>
                  <a:pt x="5874088" y="35143"/>
                  <a:pt x="6167490" y="4103"/>
                  <a:pt x="6467094" y="0"/>
                </a:cubicBezTo>
                <a:cubicBezTo>
                  <a:pt x="6766698" y="-4103"/>
                  <a:pt x="6985592" y="16641"/>
                  <a:pt x="7229475" y="0"/>
                </a:cubicBezTo>
                <a:cubicBezTo>
                  <a:pt x="7473358" y="-16641"/>
                  <a:pt x="7716883" y="-9276"/>
                  <a:pt x="8097012" y="0"/>
                </a:cubicBezTo>
                <a:cubicBezTo>
                  <a:pt x="8477141" y="9276"/>
                  <a:pt x="8601179" y="29352"/>
                  <a:pt x="8754237" y="0"/>
                </a:cubicBezTo>
                <a:cubicBezTo>
                  <a:pt x="8907296" y="-29352"/>
                  <a:pt x="9158783" y="-6375"/>
                  <a:pt x="9516618" y="0"/>
                </a:cubicBezTo>
                <a:cubicBezTo>
                  <a:pt x="9874453" y="6375"/>
                  <a:pt x="10256524" y="-34333"/>
                  <a:pt x="10515600" y="0"/>
                </a:cubicBezTo>
                <a:cubicBezTo>
                  <a:pt x="10491584" y="273931"/>
                  <a:pt x="10520129" y="450044"/>
                  <a:pt x="10515600" y="688340"/>
                </a:cubicBezTo>
                <a:cubicBezTo>
                  <a:pt x="10511071" y="926636"/>
                  <a:pt x="10504911" y="1241175"/>
                  <a:pt x="10515600" y="1404214"/>
                </a:cubicBezTo>
                <a:cubicBezTo>
                  <a:pt x="10526289" y="1567253"/>
                  <a:pt x="10513853" y="1801046"/>
                  <a:pt x="10515600" y="2147621"/>
                </a:cubicBezTo>
                <a:cubicBezTo>
                  <a:pt x="10517347" y="2494196"/>
                  <a:pt x="10504672" y="2565245"/>
                  <a:pt x="10515600" y="2753360"/>
                </a:cubicBezTo>
                <a:cubicBezTo>
                  <a:pt x="10344110" y="2766175"/>
                  <a:pt x="10171884" y="2732235"/>
                  <a:pt x="10068687" y="2753360"/>
                </a:cubicBezTo>
                <a:cubicBezTo>
                  <a:pt x="9965490" y="2774485"/>
                  <a:pt x="9754510" y="2769555"/>
                  <a:pt x="9516618" y="2753360"/>
                </a:cubicBezTo>
                <a:cubicBezTo>
                  <a:pt x="9278726" y="2737165"/>
                  <a:pt x="9017485" y="2767810"/>
                  <a:pt x="8754237" y="2753360"/>
                </a:cubicBezTo>
                <a:cubicBezTo>
                  <a:pt x="8490989" y="2738910"/>
                  <a:pt x="8306370" y="2752606"/>
                  <a:pt x="8097012" y="2753360"/>
                </a:cubicBezTo>
                <a:cubicBezTo>
                  <a:pt x="7887655" y="2754114"/>
                  <a:pt x="7837242" y="2766015"/>
                  <a:pt x="7755255" y="2753360"/>
                </a:cubicBezTo>
                <a:cubicBezTo>
                  <a:pt x="7673268" y="2740705"/>
                  <a:pt x="7365177" y="2771795"/>
                  <a:pt x="7203186" y="2753360"/>
                </a:cubicBezTo>
                <a:cubicBezTo>
                  <a:pt x="7041195" y="2734925"/>
                  <a:pt x="6777036" y="2761729"/>
                  <a:pt x="6440805" y="2753360"/>
                </a:cubicBezTo>
                <a:cubicBezTo>
                  <a:pt x="6104574" y="2744991"/>
                  <a:pt x="6176629" y="2741633"/>
                  <a:pt x="5993892" y="2753360"/>
                </a:cubicBezTo>
                <a:cubicBezTo>
                  <a:pt x="5811155" y="2765087"/>
                  <a:pt x="5367493" y="2775095"/>
                  <a:pt x="5126355" y="2753360"/>
                </a:cubicBezTo>
                <a:cubicBezTo>
                  <a:pt x="4885217" y="2731625"/>
                  <a:pt x="4530761" y="2750214"/>
                  <a:pt x="4258818" y="2753360"/>
                </a:cubicBezTo>
                <a:cubicBezTo>
                  <a:pt x="3986875" y="2756506"/>
                  <a:pt x="3820422" y="2760374"/>
                  <a:pt x="3601593" y="2753360"/>
                </a:cubicBezTo>
                <a:cubicBezTo>
                  <a:pt x="3382764" y="2746346"/>
                  <a:pt x="2985872" y="2759634"/>
                  <a:pt x="2734056" y="2753360"/>
                </a:cubicBezTo>
                <a:cubicBezTo>
                  <a:pt x="2482240" y="2747086"/>
                  <a:pt x="2330806" y="2774140"/>
                  <a:pt x="2076831" y="2753360"/>
                </a:cubicBezTo>
                <a:cubicBezTo>
                  <a:pt x="1822857" y="2732580"/>
                  <a:pt x="1653903" y="2766259"/>
                  <a:pt x="1314450" y="2753360"/>
                </a:cubicBezTo>
                <a:cubicBezTo>
                  <a:pt x="974997" y="2740461"/>
                  <a:pt x="1089020" y="2740329"/>
                  <a:pt x="972693" y="2753360"/>
                </a:cubicBezTo>
                <a:cubicBezTo>
                  <a:pt x="856366" y="2766391"/>
                  <a:pt x="387003" y="2749009"/>
                  <a:pt x="0" y="2753360"/>
                </a:cubicBezTo>
                <a:cubicBezTo>
                  <a:pt x="-11456" y="2538059"/>
                  <a:pt x="4776" y="2386115"/>
                  <a:pt x="0" y="2092554"/>
                </a:cubicBezTo>
                <a:cubicBezTo>
                  <a:pt x="-4776" y="1798993"/>
                  <a:pt x="15990" y="1590952"/>
                  <a:pt x="0" y="1431747"/>
                </a:cubicBezTo>
                <a:cubicBezTo>
                  <a:pt x="-15990" y="1272542"/>
                  <a:pt x="-15714" y="1052563"/>
                  <a:pt x="0" y="798474"/>
                </a:cubicBezTo>
                <a:cubicBezTo>
                  <a:pt x="15714" y="544385"/>
                  <a:pt x="9120" y="343627"/>
                  <a:pt x="0" y="0"/>
                </a:cubicBezTo>
                <a:close/>
              </a:path>
              <a:path w="10515600" h="2753360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44417" y="301592"/>
                  <a:pt x="10532874" y="551088"/>
                  <a:pt x="10515600" y="743407"/>
                </a:cubicBezTo>
                <a:cubicBezTo>
                  <a:pt x="10498326" y="935726"/>
                  <a:pt x="10499191" y="1242944"/>
                  <a:pt x="10515600" y="1459281"/>
                </a:cubicBezTo>
                <a:cubicBezTo>
                  <a:pt x="10532009" y="1675618"/>
                  <a:pt x="10517625" y="2134034"/>
                  <a:pt x="10515600" y="2753360"/>
                </a:cubicBezTo>
                <a:cubicBezTo>
                  <a:pt x="10379838" y="2767796"/>
                  <a:pt x="10318768" y="2749004"/>
                  <a:pt x="10173843" y="2753360"/>
                </a:cubicBezTo>
                <a:cubicBezTo>
                  <a:pt x="10028918" y="2757716"/>
                  <a:pt x="9488444" y="2787621"/>
                  <a:pt x="9306306" y="2753360"/>
                </a:cubicBezTo>
                <a:cubicBezTo>
                  <a:pt x="9124168" y="2719099"/>
                  <a:pt x="8818011" y="2785484"/>
                  <a:pt x="8649081" y="2753360"/>
                </a:cubicBezTo>
                <a:cubicBezTo>
                  <a:pt x="8480152" y="2721236"/>
                  <a:pt x="8363786" y="2752954"/>
                  <a:pt x="8202168" y="2753360"/>
                </a:cubicBezTo>
                <a:cubicBezTo>
                  <a:pt x="8040550" y="2753766"/>
                  <a:pt x="7746111" y="2777102"/>
                  <a:pt x="7544943" y="2753360"/>
                </a:cubicBezTo>
                <a:cubicBezTo>
                  <a:pt x="7343775" y="2729618"/>
                  <a:pt x="7307118" y="2736998"/>
                  <a:pt x="7203186" y="2753360"/>
                </a:cubicBezTo>
                <a:cubicBezTo>
                  <a:pt x="7099254" y="2769722"/>
                  <a:pt x="7003115" y="2760026"/>
                  <a:pt x="6861429" y="2753360"/>
                </a:cubicBezTo>
                <a:cubicBezTo>
                  <a:pt x="6719743" y="2746694"/>
                  <a:pt x="6377676" y="2722278"/>
                  <a:pt x="6204204" y="2753360"/>
                </a:cubicBezTo>
                <a:cubicBezTo>
                  <a:pt x="6030733" y="2784442"/>
                  <a:pt x="5863231" y="2747290"/>
                  <a:pt x="5757291" y="2753360"/>
                </a:cubicBezTo>
                <a:cubicBezTo>
                  <a:pt x="5651351" y="2759430"/>
                  <a:pt x="5362657" y="2758952"/>
                  <a:pt x="4994910" y="2753360"/>
                </a:cubicBezTo>
                <a:cubicBezTo>
                  <a:pt x="4627163" y="2747768"/>
                  <a:pt x="4754202" y="2755768"/>
                  <a:pt x="4547997" y="2753360"/>
                </a:cubicBezTo>
                <a:cubicBezTo>
                  <a:pt x="4341792" y="2750952"/>
                  <a:pt x="3991446" y="2771875"/>
                  <a:pt x="3785616" y="2753360"/>
                </a:cubicBezTo>
                <a:cubicBezTo>
                  <a:pt x="3579786" y="2734845"/>
                  <a:pt x="3556508" y="2740057"/>
                  <a:pt x="3443859" y="2753360"/>
                </a:cubicBezTo>
                <a:cubicBezTo>
                  <a:pt x="3331210" y="2766663"/>
                  <a:pt x="2995215" y="2775009"/>
                  <a:pt x="2681478" y="2753360"/>
                </a:cubicBezTo>
                <a:cubicBezTo>
                  <a:pt x="2367741" y="2731711"/>
                  <a:pt x="2413204" y="2763865"/>
                  <a:pt x="2234565" y="2753360"/>
                </a:cubicBezTo>
                <a:cubicBezTo>
                  <a:pt x="2055926" y="2742855"/>
                  <a:pt x="2055871" y="2743924"/>
                  <a:pt x="1892808" y="2753360"/>
                </a:cubicBezTo>
                <a:cubicBezTo>
                  <a:pt x="1729745" y="2762796"/>
                  <a:pt x="1627147" y="2763404"/>
                  <a:pt x="1445895" y="2753360"/>
                </a:cubicBezTo>
                <a:cubicBezTo>
                  <a:pt x="1264643" y="2743316"/>
                  <a:pt x="966407" y="2766500"/>
                  <a:pt x="683514" y="2753360"/>
                </a:cubicBezTo>
                <a:cubicBezTo>
                  <a:pt x="400621" y="2740220"/>
                  <a:pt x="336738" y="2758911"/>
                  <a:pt x="0" y="2753360"/>
                </a:cubicBezTo>
                <a:cubicBezTo>
                  <a:pt x="23529" y="2568258"/>
                  <a:pt x="19908" y="2404497"/>
                  <a:pt x="0" y="2147621"/>
                </a:cubicBezTo>
                <a:cubicBezTo>
                  <a:pt x="-19908" y="1890745"/>
                  <a:pt x="-17231" y="1792498"/>
                  <a:pt x="0" y="1541882"/>
                </a:cubicBezTo>
                <a:cubicBezTo>
                  <a:pt x="17231" y="1291266"/>
                  <a:pt x="31197" y="1162044"/>
                  <a:pt x="0" y="826008"/>
                </a:cubicBezTo>
                <a:cubicBezTo>
                  <a:pt x="-31197" y="489972"/>
                  <a:pt x="-24971" y="240324"/>
                  <a:pt x="0" y="0"/>
                </a:cubicBezTo>
                <a:close/>
              </a:path>
            </a:pathLst>
          </a:custGeom>
          <a:ln w="63500">
            <a:solidFill>
              <a:schemeClr val="accent1">
                <a:lumMod val="40000"/>
                <a:lumOff val="60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sk:type>
                    <ask:lineSketchFreehand/>
                  </ask:type>
                </ask:lineSketchStyleProps>
              </a:ext>
            </a:extLst>
          </a:ln>
        </p:spPr>
        <p:txBody>
          <a:bodyPr>
            <a:normAutofit/>
          </a:bodyPr>
          <a:lstStyle/>
          <a:p>
            <a:pPr algn="just"/>
            <a:r>
              <a:rPr lang="ru-RU" sz="2000" dirty="0">
                <a:latin typeface="+mj-lt"/>
              </a:rPr>
              <a:t>В период </a:t>
            </a:r>
            <a:r>
              <a:rPr lang="ru-RU" sz="2000" b="1" dirty="0">
                <a:latin typeface="+mj-lt"/>
              </a:rPr>
              <a:t>1743-1746</a:t>
            </a:r>
            <a:r>
              <a:rPr lang="ru-RU" sz="2000" dirty="0">
                <a:latin typeface="+mj-lt"/>
              </a:rPr>
              <a:t> Россия вернулась к союзу с Английским королевством и Австрийской короной. </a:t>
            </a:r>
          </a:p>
          <a:p>
            <a:pPr algn="just"/>
            <a:r>
              <a:rPr lang="ru-RU" sz="2000" dirty="0">
                <a:latin typeface="+mj-lt"/>
              </a:rPr>
              <a:t>С</a:t>
            </a:r>
            <a:r>
              <a:rPr lang="ru-RU" sz="2000" b="1" dirty="0">
                <a:latin typeface="+mj-lt"/>
              </a:rPr>
              <a:t> 1744 </a:t>
            </a:r>
            <a:r>
              <a:rPr lang="ru-RU" sz="2000" dirty="0">
                <a:latin typeface="+mj-lt"/>
              </a:rPr>
              <a:t>года главным врагом Российской империи стала Пруссия. Важнейшим направлением оставалось западное во внешней политике, но при этом продолжилось и освоение новых земель на востоке. </a:t>
            </a:r>
          </a:p>
          <a:p>
            <a:pPr algn="just"/>
            <a:r>
              <a:rPr lang="ru-RU" sz="2000" dirty="0">
                <a:latin typeface="+mj-lt"/>
              </a:rPr>
              <a:t>В начале </a:t>
            </a:r>
            <a:r>
              <a:rPr lang="ru-RU" sz="2000" b="1" dirty="0">
                <a:latin typeface="+mj-lt"/>
              </a:rPr>
              <a:t>1740 гг</a:t>
            </a:r>
            <a:r>
              <a:rPr lang="ru-RU" sz="2000" dirty="0">
                <a:latin typeface="+mj-lt"/>
              </a:rPr>
              <a:t>. добровольно к России присоединился союз казахских племён Средний жуз. </a:t>
            </a:r>
          </a:p>
          <a:p>
            <a:pPr algn="just"/>
            <a:r>
              <a:rPr lang="ru-RU" sz="2000" dirty="0">
                <a:latin typeface="+mj-lt"/>
              </a:rPr>
              <a:t>Активно осваивался юг Урала, в результате чего в </a:t>
            </a:r>
            <a:r>
              <a:rPr lang="ru-RU" sz="2000" b="1" dirty="0">
                <a:latin typeface="+mj-lt"/>
              </a:rPr>
              <a:t>1743 </a:t>
            </a:r>
            <a:r>
              <a:rPr lang="ru-RU" sz="2000" dirty="0">
                <a:latin typeface="+mj-lt"/>
              </a:rPr>
              <a:t>году был основан Оренбург. Витус Беринг в своей второй экспедиции исследовал берега полуострова Аляски.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B542FE-625A-48D8-A01B-3C611CB26DE2}"/>
              </a:ext>
            </a:extLst>
          </p:cNvPr>
          <p:cNvSpPr txBox="1"/>
          <p:nvPr/>
        </p:nvSpPr>
        <p:spPr>
          <a:xfrm>
            <a:off x="703580" y="4083447"/>
            <a:ext cx="10784840" cy="2215991"/>
          </a:xfrm>
          <a:custGeom>
            <a:avLst/>
            <a:gdLst>
              <a:gd name="connsiteX0" fmla="*/ 0 w 10784840"/>
              <a:gd name="connsiteY0" fmla="*/ 0 h 2215991"/>
              <a:gd name="connsiteX1" fmla="*/ 350507 w 10784840"/>
              <a:gd name="connsiteY1" fmla="*/ 0 h 2215991"/>
              <a:gd name="connsiteX2" fmla="*/ 1132408 w 10784840"/>
              <a:gd name="connsiteY2" fmla="*/ 0 h 2215991"/>
              <a:gd name="connsiteX3" fmla="*/ 1482916 w 10784840"/>
              <a:gd name="connsiteY3" fmla="*/ 0 h 2215991"/>
              <a:gd name="connsiteX4" fmla="*/ 1941271 w 10784840"/>
              <a:gd name="connsiteY4" fmla="*/ 0 h 2215991"/>
              <a:gd name="connsiteX5" fmla="*/ 2399627 w 10784840"/>
              <a:gd name="connsiteY5" fmla="*/ 0 h 2215991"/>
              <a:gd name="connsiteX6" fmla="*/ 3073679 w 10784840"/>
              <a:gd name="connsiteY6" fmla="*/ 0 h 2215991"/>
              <a:gd name="connsiteX7" fmla="*/ 3963429 w 10784840"/>
              <a:gd name="connsiteY7" fmla="*/ 0 h 2215991"/>
              <a:gd name="connsiteX8" fmla="*/ 4313936 w 10784840"/>
              <a:gd name="connsiteY8" fmla="*/ 0 h 2215991"/>
              <a:gd name="connsiteX9" fmla="*/ 5095837 w 10784840"/>
              <a:gd name="connsiteY9" fmla="*/ 0 h 2215991"/>
              <a:gd name="connsiteX10" fmla="*/ 5662041 w 10784840"/>
              <a:gd name="connsiteY10" fmla="*/ 0 h 2215991"/>
              <a:gd name="connsiteX11" fmla="*/ 6228245 w 10784840"/>
              <a:gd name="connsiteY11" fmla="*/ 0 h 2215991"/>
              <a:gd name="connsiteX12" fmla="*/ 6686601 w 10784840"/>
              <a:gd name="connsiteY12" fmla="*/ 0 h 2215991"/>
              <a:gd name="connsiteX13" fmla="*/ 7360653 w 10784840"/>
              <a:gd name="connsiteY13" fmla="*/ 0 h 2215991"/>
              <a:gd name="connsiteX14" fmla="*/ 7711161 w 10784840"/>
              <a:gd name="connsiteY14" fmla="*/ 0 h 2215991"/>
              <a:gd name="connsiteX15" fmla="*/ 8277365 w 10784840"/>
              <a:gd name="connsiteY15" fmla="*/ 0 h 2215991"/>
              <a:gd name="connsiteX16" fmla="*/ 8735720 w 10784840"/>
              <a:gd name="connsiteY16" fmla="*/ 0 h 2215991"/>
              <a:gd name="connsiteX17" fmla="*/ 9086228 w 10784840"/>
              <a:gd name="connsiteY17" fmla="*/ 0 h 2215991"/>
              <a:gd name="connsiteX18" fmla="*/ 9868129 w 10784840"/>
              <a:gd name="connsiteY18" fmla="*/ 0 h 2215991"/>
              <a:gd name="connsiteX19" fmla="*/ 10784840 w 10784840"/>
              <a:gd name="connsiteY19" fmla="*/ 0 h 2215991"/>
              <a:gd name="connsiteX20" fmla="*/ 10784840 w 10784840"/>
              <a:gd name="connsiteY20" fmla="*/ 487518 h 2215991"/>
              <a:gd name="connsiteX21" fmla="*/ 10784840 w 10784840"/>
              <a:gd name="connsiteY21" fmla="*/ 1019356 h 2215991"/>
              <a:gd name="connsiteX22" fmla="*/ 10784840 w 10784840"/>
              <a:gd name="connsiteY22" fmla="*/ 1595514 h 2215991"/>
              <a:gd name="connsiteX23" fmla="*/ 10784840 w 10784840"/>
              <a:gd name="connsiteY23" fmla="*/ 2215991 h 2215991"/>
              <a:gd name="connsiteX24" fmla="*/ 10326484 w 10784840"/>
              <a:gd name="connsiteY24" fmla="*/ 2215991 h 2215991"/>
              <a:gd name="connsiteX25" fmla="*/ 9436735 w 10784840"/>
              <a:gd name="connsiteY25" fmla="*/ 2215991 h 2215991"/>
              <a:gd name="connsiteX26" fmla="*/ 8654834 w 10784840"/>
              <a:gd name="connsiteY26" fmla="*/ 2215991 h 2215991"/>
              <a:gd name="connsiteX27" fmla="*/ 8196478 w 10784840"/>
              <a:gd name="connsiteY27" fmla="*/ 2215991 h 2215991"/>
              <a:gd name="connsiteX28" fmla="*/ 7306729 w 10784840"/>
              <a:gd name="connsiteY28" fmla="*/ 2215991 h 2215991"/>
              <a:gd name="connsiteX29" fmla="*/ 6848373 w 10784840"/>
              <a:gd name="connsiteY29" fmla="*/ 2215991 h 2215991"/>
              <a:gd name="connsiteX30" fmla="*/ 6066473 w 10784840"/>
              <a:gd name="connsiteY30" fmla="*/ 2215991 h 2215991"/>
              <a:gd name="connsiteX31" fmla="*/ 5715965 w 10784840"/>
              <a:gd name="connsiteY31" fmla="*/ 2215991 h 2215991"/>
              <a:gd name="connsiteX32" fmla="*/ 5149761 w 10784840"/>
              <a:gd name="connsiteY32" fmla="*/ 2215991 h 2215991"/>
              <a:gd name="connsiteX33" fmla="*/ 4367860 w 10784840"/>
              <a:gd name="connsiteY33" fmla="*/ 2215991 h 2215991"/>
              <a:gd name="connsiteX34" fmla="*/ 3478111 w 10784840"/>
              <a:gd name="connsiteY34" fmla="*/ 2215991 h 2215991"/>
              <a:gd name="connsiteX35" fmla="*/ 2804058 w 10784840"/>
              <a:gd name="connsiteY35" fmla="*/ 2215991 h 2215991"/>
              <a:gd name="connsiteX36" fmla="*/ 2345703 w 10784840"/>
              <a:gd name="connsiteY36" fmla="*/ 2215991 h 2215991"/>
              <a:gd name="connsiteX37" fmla="*/ 1671650 w 10784840"/>
              <a:gd name="connsiteY37" fmla="*/ 2215991 h 2215991"/>
              <a:gd name="connsiteX38" fmla="*/ 1105446 w 10784840"/>
              <a:gd name="connsiteY38" fmla="*/ 2215991 h 2215991"/>
              <a:gd name="connsiteX39" fmla="*/ 0 w 10784840"/>
              <a:gd name="connsiteY39" fmla="*/ 2215991 h 2215991"/>
              <a:gd name="connsiteX40" fmla="*/ 0 w 10784840"/>
              <a:gd name="connsiteY40" fmla="*/ 1661993 h 2215991"/>
              <a:gd name="connsiteX41" fmla="*/ 0 w 10784840"/>
              <a:gd name="connsiteY41" fmla="*/ 1152315 h 2215991"/>
              <a:gd name="connsiteX42" fmla="*/ 0 w 10784840"/>
              <a:gd name="connsiteY42" fmla="*/ 598318 h 2215991"/>
              <a:gd name="connsiteX43" fmla="*/ 0 w 10784840"/>
              <a:gd name="connsiteY43" fmla="*/ 0 h 2215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10784840" h="2215991" extrusionOk="0">
                <a:moveTo>
                  <a:pt x="0" y="0"/>
                </a:moveTo>
                <a:cubicBezTo>
                  <a:pt x="144818" y="-13843"/>
                  <a:pt x="224797" y="5210"/>
                  <a:pt x="350507" y="0"/>
                </a:cubicBezTo>
                <a:cubicBezTo>
                  <a:pt x="476217" y="-5210"/>
                  <a:pt x="779857" y="-24175"/>
                  <a:pt x="1132408" y="0"/>
                </a:cubicBezTo>
                <a:cubicBezTo>
                  <a:pt x="1484959" y="24175"/>
                  <a:pt x="1326153" y="-9084"/>
                  <a:pt x="1482916" y="0"/>
                </a:cubicBezTo>
                <a:cubicBezTo>
                  <a:pt x="1639679" y="9084"/>
                  <a:pt x="1813347" y="-8518"/>
                  <a:pt x="1941271" y="0"/>
                </a:cubicBezTo>
                <a:cubicBezTo>
                  <a:pt x="2069196" y="8518"/>
                  <a:pt x="2290391" y="12337"/>
                  <a:pt x="2399627" y="0"/>
                </a:cubicBezTo>
                <a:cubicBezTo>
                  <a:pt x="2508863" y="-12337"/>
                  <a:pt x="2812934" y="9001"/>
                  <a:pt x="3073679" y="0"/>
                </a:cubicBezTo>
                <a:cubicBezTo>
                  <a:pt x="3334424" y="-9001"/>
                  <a:pt x="3745710" y="-23626"/>
                  <a:pt x="3963429" y="0"/>
                </a:cubicBezTo>
                <a:cubicBezTo>
                  <a:pt x="4181148" y="23626"/>
                  <a:pt x="4232413" y="-3579"/>
                  <a:pt x="4313936" y="0"/>
                </a:cubicBezTo>
                <a:cubicBezTo>
                  <a:pt x="4395459" y="3579"/>
                  <a:pt x="4732964" y="29210"/>
                  <a:pt x="5095837" y="0"/>
                </a:cubicBezTo>
                <a:cubicBezTo>
                  <a:pt x="5458710" y="-29210"/>
                  <a:pt x="5492493" y="23344"/>
                  <a:pt x="5662041" y="0"/>
                </a:cubicBezTo>
                <a:cubicBezTo>
                  <a:pt x="5831589" y="-23344"/>
                  <a:pt x="6023806" y="-7646"/>
                  <a:pt x="6228245" y="0"/>
                </a:cubicBezTo>
                <a:cubicBezTo>
                  <a:pt x="6432684" y="7646"/>
                  <a:pt x="6497245" y="-17093"/>
                  <a:pt x="6686601" y="0"/>
                </a:cubicBezTo>
                <a:cubicBezTo>
                  <a:pt x="6875957" y="17093"/>
                  <a:pt x="7140449" y="-7897"/>
                  <a:pt x="7360653" y="0"/>
                </a:cubicBezTo>
                <a:cubicBezTo>
                  <a:pt x="7580857" y="7897"/>
                  <a:pt x="7576265" y="10260"/>
                  <a:pt x="7711161" y="0"/>
                </a:cubicBezTo>
                <a:cubicBezTo>
                  <a:pt x="7846057" y="-10260"/>
                  <a:pt x="8154868" y="-21530"/>
                  <a:pt x="8277365" y="0"/>
                </a:cubicBezTo>
                <a:cubicBezTo>
                  <a:pt x="8399862" y="21530"/>
                  <a:pt x="8635791" y="1549"/>
                  <a:pt x="8735720" y="0"/>
                </a:cubicBezTo>
                <a:cubicBezTo>
                  <a:pt x="8835650" y="-1549"/>
                  <a:pt x="8993462" y="12625"/>
                  <a:pt x="9086228" y="0"/>
                </a:cubicBezTo>
                <a:cubicBezTo>
                  <a:pt x="9178994" y="-12625"/>
                  <a:pt x="9646880" y="38509"/>
                  <a:pt x="9868129" y="0"/>
                </a:cubicBezTo>
                <a:cubicBezTo>
                  <a:pt x="10089378" y="-38509"/>
                  <a:pt x="10544936" y="-22744"/>
                  <a:pt x="10784840" y="0"/>
                </a:cubicBezTo>
                <a:cubicBezTo>
                  <a:pt x="10799330" y="189072"/>
                  <a:pt x="10767194" y="353113"/>
                  <a:pt x="10784840" y="487518"/>
                </a:cubicBezTo>
                <a:cubicBezTo>
                  <a:pt x="10802486" y="621923"/>
                  <a:pt x="10774182" y="763210"/>
                  <a:pt x="10784840" y="1019356"/>
                </a:cubicBezTo>
                <a:cubicBezTo>
                  <a:pt x="10795498" y="1275502"/>
                  <a:pt x="10791957" y="1475482"/>
                  <a:pt x="10784840" y="1595514"/>
                </a:cubicBezTo>
                <a:cubicBezTo>
                  <a:pt x="10777723" y="1715546"/>
                  <a:pt x="10796761" y="1951016"/>
                  <a:pt x="10784840" y="2215991"/>
                </a:cubicBezTo>
                <a:cubicBezTo>
                  <a:pt x="10658305" y="2196522"/>
                  <a:pt x="10468110" y="2232175"/>
                  <a:pt x="10326484" y="2215991"/>
                </a:cubicBezTo>
                <a:cubicBezTo>
                  <a:pt x="10184858" y="2199807"/>
                  <a:pt x="9830348" y="2256268"/>
                  <a:pt x="9436735" y="2215991"/>
                </a:cubicBezTo>
                <a:cubicBezTo>
                  <a:pt x="9043122" y="2175714"/>
                  <a:pt x="9039962" y="2237505"/>
                  <a:pt x="8654834" y="2215991"/>
                </a:cubicBezTo>
                <a:cubicBezTo>
                  <a:pt x="8269706" y="2194477"/>
                  <a:pt x="8296907" y="2196759"/>
                  <a:pt x="8196478" y="2215991"/>
                </a:cubicBezTo>
                <a:cubicBezTo>
                  <a:pt x="8096049" y="2235223"/>
                  <a:pt x="7492277" y="2183633"/>
                  <a:pt x="7306729" y="2215991"/>
                </a:cubicBezTo>
                <a:cubicBezTo>
                  <a:pt x="7121181" y="2248349"/>
                  <a:pt x="6946580" y="2221017"/>
                  <a:pt x="6848373" y="2215991"/>
                </a:cubicBezTo>
                <a:cubicBezTo>
                  <a:pt x="6750166" y="2210965"/>
                  <a:pt x="6331099" y="2230610"/>
                  <a:pt x="6066473" y="2215991"/>
                </a:cubicBezTo>
                <a:cubicBezTo>
                  <a:pt x="5801847" y="2201372"/>
                  <a:pt x="5819114" y="2231467"/>
                  <a:pt x="5715965" y="2215991"/>
                </a:cubicBezTo>
                <a:cubicBezTo>
                  <a:pt x="5612816" y="2200515"/>
                  <a:pt x="5327743" y="2210016"/>
                  <a:pt x="5149761" y="2215991"/>
                </a:cubicBezTo>
                <a:cubicBezTo>
                  <a:pt x="4971779" y="2221966"/>
                  <a:pt x="4656934" y="2233340"/>
                  <a:pt x="4367860" y="2215991"/>
                </a:cubicBezTo>
                <a:cubicBezTo>
                  <a:pt x="4078786" y="2198642"/>
                  <a:pt x="3907157" y="2215258"/>
                  <a:pt x="3478111" y="2215991"/>
                </a:cubicBezTo>
                <a:cubicBezTo>
                  <a:pt x="3049065" y="2216724"/>
                  <a:pt x="2992871" y="2236765"/>
                  <a:pt x="2804058" y="2215991"/>
                </a:cubicBezTo>
                <a:cubicBezTo>
                  <a:pt x="2615245" y="2195217"/>
                  <a:pt x="2510307" y="2224258"/>
                  <a:pt x="2345703" y="2215991"/>
                </a:cubicBezTo>
                <a:cubicBezTo>
                  <a:pt x="2181100" y="2207724"/>
                  <a:pt x="1893480" y="2201849"/>
                  <a:pt x="1671650" y="2215991"/>
                </a:cubicBezTo>
                <a:cubicBezTo>
                  <a:pt x="1449820" y="2230133"/>
                  <a:pt x="1330041" y="2223917"/>
                  <a:pt x="1105446" y="2215991"/>
                </a:cubicBezTo>
                <a:cubicBezTo>
                  <a:pt x="880851" y="2208065"/>
                  <a:pt x="233009" y="2197096"/>
                  <a:pt x="0" y="2215991"/>
                </a:cubicBezTo>
                <a:cubicBezTo>
                  <a:pt x="-25840" y="1946531"/>
                  <a:pt x="-5180" y="1937427"/>
                  <a:pt x="0" y="1661993"/>
                </a:cubicBezTo>
                <a:cubicBezTo>
                  <a:pt x="5180" y="1386559"/>
                  <a:pt x="8157" y="1262447"/>
                  <a:pt x="0" y="1152315"/>
                </a:cubicBezTo>
                <a:cubicBezTo>
                  <a:pt x="-8157" y="1042183"/>
                  <a:pt x="-10657" y="765431"/>
                  <a:pt x="0" y="598318"/>
                </a:cubicBezTo>
                <a:cubicBezTo>
                  <a:pt x="10657" y="431205"/>
                  <a:pt x="20152" y="141304"/>
                  <a:pt x="0" y="0"/>
                </a:cubicBezTo>
                <a:close/>
              </a:path>
            </a:pathLst>
          </a:custGeom>
          <a:noFill/>
          <a:ln w="63500">
            <a:solidFill>
              <a:srgbClr val="B4C7E7"/>
            </a:solidFill>
            <a:extLst>
              <a:ext uri="{C807C97D-BFC1-408E-A445-0C87EB9F89A2}">
                <ask:lineSketchStyleProps xmlns:ask="http://schemas.microsoft.com/office/drawing/2018/sketchyshapes" sd="4095730276">
                  <a:prstGeom prst="rect">
                    <a:avLst/>
                  </a:prstGeom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>
            <a:spAutoFit/>
          </a:bodyPr>
          <a:lstStyle/>
          <a:p>
            <a:pPr algn="just"/>
            <a:r>
              <a:rPr lang="ru-RU" sz="2000" b="1" dirty="0">
                <a:latin typeface="+mj-lt"/>
              </a:rPr>
              <a:t>В европейском направлении внешней политики Елизаветы Петровны можно выделить три основные военные задачи: </a:t>
            </a:r>
          </a:p>
          <a:p>
            <a:pPr algn="just"/>
            <a:r>
              <a:rPr lang="ru-RU" sz="2000" dirty="0">
                <a:latin typeface="+mj-lt"/>
              </a:rPr>
              <a:t>• помочь Австрии в Войне за австрийское наследство (1740-1748 гг.), </a:t>
            </a:r>
          </a:p>
          <a:p>
            <a:pPr algn="just"/>
            <a:r>
              <a:rPr lang="ru-RU" sz="2000" dirty="0">
                <a:latin typeface="+mj-lt"/>
              </a:rPr>
              <a:t>• достойно закончить начатую при Анне Леопольдовне русско-шведскую войну (1741-1743 гг.), </a:t>
            </a:r>
          </a:p>
          <a:p>
            <a:pPr algn="just"/>
            <a:r>
              <a:rPr lang="ru-RU" sz="2000" dirty="0">
                <a:latin typeface="+mj-lt"/>
              </a:rPr>
              <a:t>• победить главного европейского геополитического противника России в Европе – стремительно усиливающуюся под руководством Фридриха II Пруссию, в Семилетней войне (1756-1763 гг.).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623165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5539EA8-E8A7-4C25-B1E2-5589FB402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1109960" cy="784385"/>
          </a:xfrm>
        </p:spPr>
        <p:txBody>
          <a:bodyPr>
            <a:normAutofit/>
          </a:bodyPr>
          <a:lstStyle/>
          <a:p>
            <a:pPr algn="r"/>
            <a:r>
              <a:rPr lang="ru-RU" sz="2000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Война за австрийское наследство (1740-1748 гг.)  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8F32493-DECA-4F7E-B082-99A026A887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88000"/>
                    </a14:imgEffect>
                    <a14:imgEffect>
                      <a14:brightnessContrast bright="4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44109" y="3721415"/>
            <a:ext cx="4203459" cy="268097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FF895B7-2695-4640-B480-AF71002A501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88000"/>
                    </a14:imgEffect>
                    <a14:imgEffect>
                      <a14:brightnessContrast bright="3000"/>
                    </a14:imgEffect>
                  </a14:imgLayer>
                </a14:imgProps>
              </a:ext>
            </a:extLst>
          </a:blip>
          <a:srcRect l="2128" r="3426"/>
          <a:stretch/>
        </p:blipFill>
        <p:spPr>
          <a:xfrm>
            <a:off x="294638" y="893918"/>
            <a:ext cx="3251201" cy="248496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8C65AFD-85B8-4FAD-8CAC-7153836F70F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88000"/>
                    </a14:imgEffect>
                    <a14:imgEffect>
                      <a14:brightnessContrast bright="3000"/>
                    </a14:imgEffect>
                  </a14:imgLayer>
                </a14:imgProps>
              </a:ext>
            </a:extLst>
          </a:blip>
          <a:srcRect l="2118" r="6029"/>
          <a:stretch/>
        </p:blipFill>
        <p:spPr>
          <a:xfrm>
            <a:off x="3698238" y="893918"/>
            <a:ext cx="3167534" cy="248933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1885A6D-D7BE-412C-B751-4F6E1BAF3882}"/>
              </a:ext>
            </a:extLst>
          </p:cNvPr>
          <p:cNvSpPr txBox="1"/>
          <p:nvPr/>
        </p:nvSpPr>
        <p:spPr>
          <a:xfrm>
            <a:off x="3698238" y="3389569"/>
            <a:ext cx="316753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ru-RU" sz="1600" dirty="0">
                <a:latin typeface="+mj-lt"/>
              </a:rPr>
              <a:t>Карта кампаний 1745 г.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4B0498-00FC-444A-818F-9F9449E59FA9}"/>
              </a:ext>
            </a:extLst>
          </p:cNvPr>
          <p:cNvSpPr txBox="1"/>
          <p:nvPr/>
        </p:nvSpPr>
        <p:spPr>
          <a:xfrm>
            <a:off x="294638" y="3397464"/>
            <a:ext cx="325120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dirty="0">
                <a:latin typeface="+mj-lt"/>
              </a:rPr>
              <a:t>Карта кампаний 1740–1741 гг.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8F8BC4D-53AE-4897-8A7D-E93F044E92C3}"/>
              </a:ext>
            </a:extLst>
          </p:cNvPr>
          <p:cNvSpPr txBox="1"/>
          <p:nvPr/>
        </p:nvSpPr>
        <p:spPr>
          <a:xfrm>
            <a:off x="1596508" y="6402385"/>
            <a:ext cx="42034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600" dirty="0">
                <a:latin typeface="+mj-lt"/>
              </a:rPr>
              <a:t>Карта кампаний 1746–1748 гг</a:t>
            </a:r>
            <a:r>
              <a:rPr lang="ru-RU" dirty="0"/>
              <a:t>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691978D-1712-4CD3-8F0D-63C98A214461}"/>
              </a:ext>
            </a:extLst>
          </p:cNvPr>
          <p:cNvSpPr txBox="1"/>
          <p:nvPr/>
        </p:nvSpPr>
        <p:spPr>
          <a:xfrm>
            <a:off x="7018171" y="893918"/>
            <a:ext cx="4929989" cy="5508467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2000" b="1" dirty="0">
                <a:latin typeface="+mj-lt"/>
              </a:rPr>
              <a:t>В 1740 г. </a:t>
            </a:r>
            <a:r>
              <a:rPr lang="ru-RU" sz="2000" dirty="0">
                <a:latin typeface="+mj-lt"/>
              </a:rPr>
              <a:t>после смерти императора Карла прусский король Фридрих I вторгся в Силезию - одну из провинций, принадлежавших Габсбургскому дому.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2000" dirty="0">
                <a:latin typeface="+mj-lt"/>
              </a:rPr>
              <a:t>Противниками Австрии выступили Франция, Бавария, Саксония. Развязалась война, длившаяся почти восемь лет.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2000" b="1" dirty="0">
                <a:latin typeface="+mj-lt"/>
              </a:rPr>
              <a:t>В июле 1741 г. </a:t>
            </a:r>
            <a:r>
              <a:rPr lang="ru-RU" sz="2000" dirty="0">
                <a:latin typeface="+mj-lt"/>
              </a:rPr>
              <a:t>был заключен секретный договор между Францией и Пруссией, одним из положений которого было обязательство Франции заставить Швецию объявить войну России, чтобы не дать последней возможность оказать помощь Австрии.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2000" dirty="0">
                <a:latin typeface="+mj-lt"/>
              </a:rPr>
              <a:t> В том же году Швеция, недовольная </a:t>
            </a:r>
            <a:r>
              <a:rPr lang="ru-RU" sz="2000" dirty="0" err="1">
                <a:latin typeface="+mj-lt"/>
              </a:rPr>
              <a:t>Ништадтским</a:t>
            </a:r>
            <a:r>
              <a:rPr lang="ru-RU" sz="2000" dirty="0">
                <a:latin typeface="+mj-lt"/>
              </a:rPr>
              <a:t> мирным договором 1721г., объявляет войну России.</a:t>
            </a:r>
          </a:p>
        </p:txBody>
      </p:sp>
    </p:spTree>
    <p:extLst>
      <p:ext uri="{BB962C8B-B14F-4D97-AF65-F5344CB8AC3E}">
        <p14:creationId xmlns:p14="http://schemas.microsoft.com/office/powerpoint/2010/main" val="6324964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B637C16-CEFE-49C3-9C03-AABC4A756B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6"/>
            <a:ext cx="10515600" cy="791370"/>
          </a:xfrm>
        </p:spPr>
        <p:txBody>
          <a:bodyPr>
            <a:normAutofit/>
          </a:bodyPr>
          <a:lstStyle/>
          <a:p>
            <a:pPr algn="r"/>
            <a:r>
              <a:rPr lang="ru-RU" sz="2400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Русско-шведская война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CFDFDD1-7073-4D90-B071-1384ACD6E8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4700" y="271741"/>
            <a:ext cx="10642600" cy="1334135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ru-RU" sz="2000" b="1" dirty="0">
                <a:latin typeface="+mj-lt"/>
              </a:rPr>
              <a:t>Причина русско-шведской войны:</a:t>
            </a:r>
          </a:p>
          <a:p>
            <a:pPr marL="0" indent="0" algn="just">
              <a:buNone/>
            </a:pPr>
            <a:r>
              <a:rPr lang="ru-RU" sz="2000" dirty="0">
                <a:latin typeface="+mj-lt"/>
              </a:rPr>
              <a:t>Желание Швеции взять реванш за итоги Северной войны. По результатам Великой Северной войны Швеция потеряла ряд прибалтийских территорий, которые были отобраны у неё Петром I. 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DBD7FA4-B8F2-4E45-AC92-62AC1A6358C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6000"/>
                    </a14:imgEffect>
                    <a14:imgEffect>
                      <a14:saturation sat="144000"/>
                    </a14:imgEffect>
                    <a14:imgEffect>
                      <a14:brightnessContrast bright="-2000" contrast="-3000"/>
                    </a14:imgEffect>
                  </a14:imgLayer>
                </a14:imgProps>
              </a:ext>
            </a:extLst>
          </a:blip>
          <a:srcRect l="1597" t="5832" r="1597" b="1900"/>
          <a:stretch/>
        </p:blipFill>
        <p:spPr>
          <a:xfrm>
            <a:off x="6096000" y="1980089"/>
            <a:ext cx="5597176" cy="3708400"/>
          </a:xfrm>
          <a:prstGeom prst="rect">
            <a:avLst/>
          </a:prstGeom>
          <a:ln w="63500" cmpd="thickThin">
            <a:solidFill>
              <a:schemeClr val="accent1">
                <a:lumMod val="40000"/>
                <a:lumOff val="60000"/>
              </a:schemeClr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E8F2375-4EEB-4B45-A21B-44BDF4F18321}"/>
              </a:ext>
            </a:extLst>
          </p:cNvPr>
          <p:cNvSpPr txBox="1"/>
          <p:nvPr/>
        </p:nvSpPr>
        <p:spPr>
          <a:xfrm>
            <a:off x="422624" y="1386622"/>
            <a:ext cx="5409216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b="1" dirty="0">
                <a:latin typeface="+mj-lt"/>
              </a:rPr>
              <a:t>23 авг. 1741 г. </a:t>
            </a:r>
            <a:r>
              <a:rPr lang="ru-RU" dirty="0">
                <a:latin typeface="+mj-lt"/>
              </a:rPr>
              <a:t>- </a:t>
            </a:r>
            <a:r>
              <a:rPr lang="ru-RU" dirty="0">
                <a:effectLst/>
                <a:latin typeface="+mj-lt"/>
                <a:ea typeface="Calibri" panose="020F0502020204030204" pitchFamily="34" charset="0"/>
              </a:rPr>
              <a:t>Штурм крепости </a:t>
            </a:r>
            <a:r>
              <a:rPr lang="ru-RU" dirty="0" err="1">
                <a:effectLst/>
                <a:latin typeface="+mj-lt"/>
                <a:ea typeface="Calibri" panose="020F0502020204030204" pitchFamily="34" charset="0"/>
              </a:rPr>
              <a:t>Вильманстранд</a:t>
            </a:r>
            <a:r>
              <a:rPr lang="ru-RU" dirty="0">
                <a:effectLst/>
                <a:latin typeface="+mj-lt"/>
                <a:ea typeface="Calibri" panose="020F0502020204030204" pitchFamily="34" charset="0"/>
              </a:rPr>
              <a:t>, шведы сдали крепость, а ее жителей вывезли в Россию.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b="1" dirty="0">
                <a:effectLst/>
                <a:latin typeface="+mj-lt"/>
                <a:ea typeface="Calibri" panose="020F0502020204030204" pitchFamily="34" charset="0"/>
              </a:rPr>
              <a:t>25 </a:t>
            </a:r>
            <a:r>
              <a:rPr lang="ru-RU" b="1" dirty="0" err="1">
                <a:effectLst/>
                <a:latin typeface="+mj-lt"/>
                <a:ea typeface="Calibri" panose="020F0502020204030204" pitchFamily="34" charset="0"/>
              </a:rPr>
              <a:t>нояб</a:t>
            </a:r>
            <a:r>
              <a:rPr lang="ru-RU" b="1" dirty="0">
                <a:effectLst/>
                <a:latin typeface="+mj-lt"/>
                <a:ea typeface="Calibri" panose="020F0502020204030204" pitchFamily="34" charset="0"/>
              </a:rPr>
              <a:t>. 1741 г. </a:t>
            </a:r>
            <a:r>
              <a:rPr lang="ru-RU" dirty="0">
                <a:effectLst/>
                <a:latin typeface="+mj-lt"/>
                <a:ea typeface="Calibri" panose="020F0502020204030204" pitchFamily="34" charset="0"/>
              </a:rPr>
              <a:t>- Дворцовый переворот в Петербурге, трон занимает императрица Елизавета Петровна, она заключает короткое перемирие.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b="1" dirty="0">
                <a:effectLst/>
                <a:latin typeface="+mj-lt"/>
                <a:ea typeface="Calibri" panose="020F0502020204030204" pitchFamily="34" charset="0"/>
              </a:rPr>
              <a:t>Март 1742 г.</a:t>
            </a:r>
            <a:r>
              <a:rPr lang="ru-RU" b="1" dirty="0">
                <a:latin typeface="+mj-lt"/>
                <a:ea typeface="Calibri" panose="020F0502020204030204" pitchFamily="34" charset="0"/>
              </a:rPr>
              <a:t> </a:t>
            </a:r>
            <a:r>
              <a:rPr lang="ru-RU" dirty="0">
                <a:latin typeface="+mj-lt"/>
                <a:ea typeface="Calibri" panose="020F0502020204030204" pitchFamily="34" charset="0"/>
              </a:rPr>
              <a:t>- </a:t>
            </a:r>
            <a:r>
              <a:rPr lang="ru-RU" dirty="0">
                <a:effectLst/>
                <a:latin typeface="+mj-lt"/>
                <a:ea typeface="Calibri" panose="020F0502020204030204" pitchFamily="34" charset="0"/>
              </a:rPr>
              <a:t>Возобновление военных действий, попытка создать независимое финское королевство</a:t>
            </a:r>
            <a:r>
              <a:rPr lang="ru-RU" dirty="0">
                <a:latin typeface="+mj-lt"/>
                <a:ea typeface="Calibri" panose="020F0502020204030204" pitchFamily="34" charset="0"/>
              </a:rPr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b="1" dirty="0">
                <a:effectLst/>
                <a:latin typeface="+mj-lt"/>
                <a:ea typeface="Calibri" panose="020F0502020204030204" pitchFamily="34" charset="0"/>
              </a:rPr>
              <a:t>Июнь-июль 1742 г. </a:t>
            </a:r>
            <a:r>
              <a:rPr lang="ru-RU" dirty="0">
                <a:effectLst/>
                <a:latin typeface="+mj-lt"/>
                <a:ea typeface="Calibri" panose="020F0502020204030204" pitchFamily="34" charset="0"/>
              </a:rPr>
              <a:t>- Взятие русской армией крепостей </a:t>
            </a:r>
            <a:r>
              <a:rPr lang="ru-RU" dirty="0" err="1">
                <a:effectLst/>
                <a:latin typeface="+mj-lt"/>
                <a:ea typeface="Calibri" panose="020F0502020204030204" pitchFamily="34" charset="0"/>
              </a:rPr>
              <a:t>Борго</a:t>
            </a:r>
            <a:r>
              <a:rPr lang="ru-RU" dirty="0">
                <a:effectLst/>
                <a:latin typeface="+mj-lt"/>
                <a:ea typeface="Calibri" panose="020F0502020204030204" pitchFamily="34" charset="0"/>
              </a:rPr>
              <a:t> и </a:t>
            </a:r>
            <a:r>
              <a:rPr lang="ru-RU" dirty="0" err="1">
                <a:effectLst/>
                <a:latin typeface="+mj-lt"/>
                <a:ea typeface="Calibri" panose="020F0502020204030204" pitchFamily="34" charset="0"/>
              </a:rPr>
              <a:t>Фридрихсгама</a:t>
            </a:r>
            <a:r>
              <a:rPr lang="ru-RU" dirty="0">
                <a:effectLst/>
                <a:latin typeface="+mj-lt"/>
                <a:ea typeface="Calibri" panose="020F0502020204030204" pitchFamily="34" charset="0"/>
              </a:rPr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b="1" dirty="0">
                <a:effectLst/>
                <a:latin typeface="+mj-lt"/>
                <a:ea typeface="Calibri" panose="020F0502020204030204" pitchFamily="34" charset="0"/>
              </a:rPr>
              <a:t>Август 1742 г.</a:t>
            </a:r>
            <a:r>
              <a:rPr lang="ru-RU" b="1" dirty="0">
                <a:latin typeface="+mj-lt"/>
                <a:ea typeface="Calibri" panose="020F0502020204030204" pitchFamily="34" charset="0"/>
              </a:rPr>
              <a:t> </a:t>
            </a:r>
            <a:r>
              <a:rPr lang="ru-RU" dirty="0">
                <a:latin typeface="+mj-lt"/>
                <a:ea typeface="Calibri" panose="020F0502020204030204" pitchFamily="34" charset="0"/>
              </a:rPr>
              <a:t>- </a:t>
            </a:r>
            <a:r>
              <a:rPr lang="ru-RU" dirty="0">
                <a:effectLst/>
                <a:latin typeface="+mj-lt"/>
                <a:ea typeface="Calibri" panose="020F0502020204030204" pitchFamily="34" charset="0"/>
              </a:rPr>
              <a:t>Шведы сдают крепости </a:t>
            </a:r>
            <a:r>
              <a:rPr lang="ru-RU" dirty="0" err="1">
                <a:effectLst/>
                <a:latin typeface="+mj-lt"/>
                <a:ea typeface="Calibri" panose="020F0502020204030204" pitchFamily="34" charset="0"/>
              </a:rPr>
              <a:t>Нейшлот</a:t>
            </a:r>
            <a:r>
              <a:rPr lang="ru-RU" dirty="0">
                <a:effectLst/>
                <a:latin typeface="+mj-lt"/>
                <a:ea typeface="Calibri" panose="020F0502020204030204" pitchFamily="34" charset="0"/>
              </a:rPr>
              <a:t> и </a:t>
            </a:r>
            <a:r>
              <a:rPr lang="ru-RU" dirty="0" err="1">
                <a:effectLst/>
                <a:latin typeface="+mj-lt"/>
                <a:ea typeface="Calibri" panose="020F0502020204030204" pitchFamily="34" charset="0"/>
              </a:rPr>
              <a:t>Тавастгус</a:t>
            </a:r>
            <a:r>
              <a:rPr lang="ru-RU" dirty="0">
                <a:effectLst/>
                <a:latin typeface="+mj-lt"/>
                <a:ea typeface="Calibri" panose="020F0502020204030204" pitchFamily="34" charset="0"/>
              </a:rPr>
              <a:t>, а также город Хельсинки (Гельсингфорс), они подписывают капитуляцию, уходят из финских земель и оставляют там всю артиллерию</a:t>
            </a:r>
            <a:r>
              <a:rPr lang="ru-RU" dirty="0">
                <a:latin typeface="+mj-lt"/>
                <a:ea typeface="Calibri" panose="020F0502020204030204" pitchFamily="34" charset="0"/>
              </a:rPr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b="1" dirty="0">
                <a:effectLst/>
                <a:latin typeface="+mj-lt"/>
                <a:ea typeface="Calibri" panose="020F0502020204030204" pitchFamily="34" charset="0"/>
              </a:rPr>
              <a:t>Июнь 1743 г. </a:t>
            </a:r>
            <a:r>
              <a:rPr lang="ru-RU" dirty="0">
                <a:effectLst/>
                <a:latin typeface="+mj-lt"/>
                <a:ea typeface="Calibri" panose="020F0502020204030204" pitchFamily="34" charset="0"/>
              </a:rPr>
              <a:t>- Экспедиция русского флота из Кронштадта к Аландским островам.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18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25B275F-51D8-4718-957F-F62C8B9BE41D}"/>
              </a:ext>
            </a:extLst>
          </p:cNvPr>
          <p:cNvSpPr txBox="1"/>
          <p:nvPr/>
        </p:nvSpPr>
        <p:spPr>
          <a:xfrm>
            <a:off x="7233920" y="5817672"/>
            <a:ext cx="4459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dirty="0">
                <a:latin typeface="+mj-lt"/>
              </a:rPr>
              <a:t>Ход русско-шведской войны (1741-1743 гг.)</a:t>
            </a:r>
          </a:p>
        </p:txBody>
      </p:sp>
    </p:spTree>
    <p:extLst>
      <p:ext uri="{BB962C8B-B14F-4D97-AF65-F5344CB8AC3E}">
        <p14:creationId xmlns:p14="http://schemas.microsoft.com/office/powerpoint/2010/main" val="40388283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6791CD8-A280-4386-87A6-8546E8DFED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920" y="235638"/>
            <a:ext cx="11440160" cy="843280"/>
          </a:xfrm>
        </p:spPr>
        <p:txBody>
          <a:bodyPr>
            <a:normAutofit/>
          </a:bodyPr>
          <a:lstStyle/>
          <a:p>
            <a:r>
              <a:rPr lang="ru-RU" sz="2200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Семилетняя война (1756-1763 гг.)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9EAB6B9-4636-4BC3-A065-3747859B4A7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1000"/>
                    </a14:imgEffect>
                  </a14:imgLayer>
                </a14:imgProps>
              </a:ext>
            </a:extLst>
          </a:blip>
          <a:srcRect l="523" t="1009" r="908" b="384"/>
          <a:stretch/>
        </p:blipFill>
        <p:spPr>
          <a:xfrm>
            <a:off x="6358906" y="564000"/>
            <a:ext cx="5638800" cy="42875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997BF93-2101-4616-8F63-84AFBC824F3F}"/>
              </a:ext>
            </a:extLst>
          </p:cNvPr>
          <p:cNvSpPr txBox="1"/>
          <p:nvPr/>
        </p:nvSpPr>
        <p:spPr>
          <a:xfrm>
            <a:off x="6358906" y="4872417"/>
            <a:ext cx="532268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dirty="0">
                <a:latin typeface="+mj-lt"/>
              </a:rPr>
              <a:t>Ход семилетней войны (1756-1763 гг.)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5E6E61-9762-4CB5-81D8-C987B8FAF3D7}"/>
              </a:ext>
            </a:extLst>
          </p:cNvPr>
          <p:cNvSpPr txBox="1"/>
          <p:nvPr/>
        </p:nvSpPr>
        <p:spPr>
          <a:xfrm>
            <a:off x="375920" y="1099815"/>
            <a:ext cx="5782512" cy="414676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2000" dirty="0">
                <a:latin typeface="+mj-lt"/>
              </a:rPr>
              <a:t>Россия вступила в Семилетнюю войну через год после ее начала в 1757 году.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2000" dirty="0">
                <a:latin typeface="+mj-lt"/>
              </a:rPr>
              <a:t>В мае русская армия под командованием фельдмаршала С. Апраксина начала наступление на Кенигсберг (Восточная Пруссия).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2000" dirty="0">
                <a:latin typeface="+mj-lt"/>
              </a:rPr>
              <a:t>В июне русская армия овладела Мемелем (Клайпеда) и рядом других городов.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2000" dirty="0">
                <a:latin typeface="+mj-lt"/>
              </a:rPr>
              <a:t>В августе у деревни Гросс-</a:t>
            </a:r>
            <a:r>
              <a:rPr lang="ru-RU" sz="2000" dirty="0" err="1">
                <a:latin typeface="+mj-lt"/>
              </a:rPr>
              <a:t>Егерсдорф</a:t>
            </a:r>
            <a:r>
              <a:rPr lang="ru-RU" sz="2000" dirty="0">
                <a:latin typeface="+mj-lt"/>
              </a:rPr>
              <a:t> разгромила прусскую армию.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2000" dirty="0">
                <a:latin typeface="+mj-lt"/>
              </a:rPr>
              <a:t>В последующие годы (1758–1760) русские войска заняли Восточную Пруссию с ее главным городом Кенигсбергом и вторглись в Бранденбург.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683B278-3046-4FAE-A899-274925554C2E}"/>
              </a:ext>
            </a:extLst>
          </p:cNvPr>
          <p:cNvSpPr txBox="1"/>
          <p:nvPr/>
        </p:nvSpPr>
        <p:spPr>
          <a:xfrm>
            <a:off x="375920" y="5459128"/>
            <a:ext cx="1147137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dirty="0">
                <a:latin typeface="+mj-lt"/>
              </a:rPr>
              <a:t>После кончины императрицы Елизаветы (в самый день Рождества 1761 г.), её наследник, император Петр III, немедленно прекратил войну с Фридрихом, возвратил ему все у него завоеванное и заключил с Пруссией не только мир, но и союз. Россия, таким образом, сразу потеряла плоды своих завоеваний и даром погубила много своих людей и средств.</a:t>
            </a:r>
          </a:p>
        </p:txBody>
      </p:sp>
    </p:spTree>
    <p:extLst>
      <p:ext uri="{BB962C8B-B14F-4D97-AF65-F5344CB8AC3E}">
        <p14:creationId xmlns:p14="http://schemas.microsoft.com/office/powerpoint/2010/main" val="24095375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3E00F7-156C-4FB7-86A8-09053B3904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972800" cy="853440"/>
          </a:xfrm>
        </p:spPr>
        <p:txBody>
          <a:bodyPr>
            <a:normAutofit/>
          </a:bodyPr>
          <a:lstStyle/>
          <a:p>
            <a:pPr algn="r"/>
            <a:r>
              <a:rPr lang="ru-RU" sz="2400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Культурное развитие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1BCF59-0A8A-4DA0-B319-285D7FFA6703}"/>
              </a:ext>
            </a:extLst>
          </p:cNvPr>
          <p:cNvSpPr txBox="1"/>
          <p:nvPr/>
        </p:nvSpPr>
        <p:spPr>
          <a:xfrm>
            <a:off x="381000" y="335281"/>
            <a:ext cx="11430000" cy="43704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1600" b="1" dirty="0">
                <a:latin typeface="+mj-lt"/>
              </a:rPr>
              <a:t>Литература: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600" dirty="0">
                <a:latin typeface="+mj-lt"/>
              </a:rPr>
              <a:t>были созданы новые литературные школы и течения, и появились выдающиеся писатели и поэты.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600" dirty="0">
                <a:latin typeface="+mj-lt"/>
              </a:rPr>
              <a:t>появились первые русские журналы и газеты, которые стали популярными среди населения.</a:t>
            </a:r>
          </a:p>
          <a:p>
            <a:pPr algn="just"/>
            <a:r>
              <a:rPr lang="ru-RU" sz="1600" b="1" dirty="0">
                <a:latin typeface="+mj-lt"/>
              </a:rPr>
              <a:t>Искусство: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600" dirty="0">
                <a:latin typeface="+mj-lt"/>
              </a:rPr>
              <a:t>Елизавета Петровна приглашала иностранных художников, чтобы они работали на российском дворе и создавали произведения искусства для королевской коллекции.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600" dirty="0">
                <a:latin typeface="+mj-lt"/>
              </a:rPr>
              <a:t>Одним из самых известных художников, работавших при Елизавете Петровне, был Иван Шувалов. Он собрал огромную коллекцию произведений искусства, которая стала основой для создания Эрмитажа в Санкт-Петербурге.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600" dirty="0">
                <a:latin typeface="+mj-lt"/>
              </a:rPr>
              <a:t>Благодаря работе Д. И. Виноградова в 1744 году открылась </a:t>
            </a:r>
            <a:r>
              <a:rPr lang="ru-RU" sz="1600" dirty="0" err="1">
                <a:latin typeface="+mj-lt"/>
              </a:rPr>
              <a:t>Порцелиновая</a:t>
            </a:r>
            <a:r>
              <a:rPr lang="ru-RU" sz="1600" dirty="0">
                <a:latin typeface="+mj-lt"/>
              </a:rPr>
              <a:t> мануфактура по производству фарфора.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600" dirty="0">
                <a:latin typeface="+mj-lt"/>
              </a:rPr>
              <a:t>В архитектуре появился стиль «Елизаветинское барокко». Архитектор Растрелли выполнил в этом стиле Зимний и Екатерининский дворцы, Стрельну, Петергоф.</a:t>
            </a:r>
          </a:p>
          <a:p>
            <a:pPr algn="just"/>
            <a:r>
              <a:rPr lang="ru-RU" sz="1600" b="1" dirty="0">
                <a:latin typeface="+mj-lt"/>
              </a:rPr>
              <a:t>Наука и образование: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600" dirty="0">
                <a:latin typeface="+mj-lt"/>
              </a:rPr>
              <a:t>Елизавета Петровна приглашала иностранных ученых в Россию, чтобы они работали на российских университетах и академиях.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600" dirty="0">
                <a:latin typeface="+mj-lt"/>
              </a:rPr>
              <a:t>Одним из самых известных ученых, работавших при Елизавете Петровне, был Михаил Ломоносов. Он был ученым-</a:t>
            </a:r>
            <a:r>
              <a:rPr lang="ru-RU" sz="1600" dirty="0" err="1">
                <a:latin typeface="+mj-lt"/>
              </a:rPr>
              <a:t>полиматом</a:t>
            </a:r>
            <a:r>
              <a:rPr lang="ru-RU" sz="1600" dirty="0">
                <a:latin typeface="+mj-lt"/>
              </a:rPr>
              <a:t>, который занимался различными областями науки, включая химию, физику и астрономию. Он также основал Московский университет, который стал одним из ведущих учебных заведений в России.</a:t>
            </a:r>
          </a:p>
          <a:p>
            <a:r>
              <a:rPr lang="ru-RU" sz="1600" dirty="0">
                <a:latin typeface="+mj-lt"/>
              </a:rPr>
              <a:t>	</a:t>
            </a:r>
            <a:endParaRPr lang="ru-RU" sz="2000" dirty="0">
              <a:latin typeface="+mj-lt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41DF517-9203-4B22-BD47-274E01DAE4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843" t="20865" r="10347" b="15408"/>
          <a:stretch/>
        </p:blipFill>
        <p:spPr>
          <a:xfrm>
            <a:off x="381000" y="4404288"/>
            <a:ext cx="3627120" cy="1930822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FC44202-80E7-4875-AAC2-8E650AB580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717" t="25892" r="16320" b="20887"/>
          <a:stretch/>
        </p:blipFill>
        <p:spPr>
          <a:xfrm>
            <a:off x="8214809" y="4429625"/>
            <a:ext cx="3596191" cy="190548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9FC853A-A3AA-4E5E-99DB-1D807FDA7EC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651" b="20125"/>
          <a:stretch/>
        </p:blipFill>
        <p:spPr>
          <a:xfrm>
            <a:off x="4236566" y="4429624"/>
            <a:ext cx="3749796" cy="190548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412697C-97B5-4533-88A9-AD0A9BD80C5D}"/>
              </a:ext>
            </a:extLst>
          </p:cNvPr>
          <p:cNvSpPr txBox="1"/>
          <p:nvPr/>
        </p:nvSpPr>
        <p:spPr>
          <a:xfrm>
            <a:off x="381000" y="6335110"/>
            <a:ext cx="362711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dirty="0">
                <a:latin typeface="+mj-lt"/>
              </a:rPr>
              <a:t>Екатерининский дворец</a:t>
            </a:r>
            <a:endParaRPr lang="ru-RU" sz="1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1D212C2-7C71-4AEB-9698-63B7DA3F945F}"/>
              </a:ext>
            </a:extLst>
          </p:cNvPr>
          <p:cNvSpPr txBox="1"/>
          <p:nvPr/>
        </p:nvSpPr>
        <p:spPr>
          <a:xfrm>
            <a:off x="4236566" y="6319721"/>
            <a:ext cx="374979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dirty="0">
                <a:latin typeface="+mj-lt"/>
              </a:rPr>
              <a:t>Петергоф</a:t>
            </a:r>
            <a:endParaRPr lang="ru-RU" sz="16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29FDB90-5B08-4276-9AF8-C433990511B6}"/>
              </a:ext>
            </a:extLst>
          </p:cNvPr>
          <p:cNvSpPr txBox="1"/>
          <p:nvPr/>
        </p:nvSpPr>
        <p:spPr>
          <a:xfrm>
            <a:off x="8214807" y="6338053"/>
            <a:ext cx="359619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dirty="0">
                <a:latin typeface="+mj-lt"/>
              </a:rPr>
              <a:t>Стрельна</a:t>
            </a:r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3879489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2E7F047-F1BB-4CED-B030-69BDED807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sz="2800" dirty="0">
                <a:solidFill>
                  <a:schemeClr val="bg2">
                    <a:lumMod val="50000"/>
                  </a:schemeClr>
                </a:solidFill>
                <a:latin typeface="Franklin Gothic Heavy" panose="020B0903020102020204" pitchFamily="34" charset="0"/>
              </a:rPr>
              <a:t>Выводы: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3830596-E341-481A-BB25-1D84689A0E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ru-RU" sz="2400" dirty="0">
                <a:latin typeface="+mj-lt"/>
              </a:rPr>
              <a:t>• Важнейшим итогом царствования Елизавет Петровны стало заметное развитие экономической сферы за счёт отмены внутренних пошлин. </a:t>
            </a:r>
          </a:p>
          <a:p>
            <a:pPr marL="0" indent="0" algn="just">
              <a:buNone/>
            </a:pPr>
            <a:r>
              <a:rPr lang="ru-RU" sz="2400" dirty="0">
                <a:latin typeface="+mj-lt"/>
              </a:rPr>
              <a:t>• Усилились внутренние торговые связи, произошёл рост промышленности за счёт открытия новых мануфактур.</a:t>
            </a:r>
          </a:p>
          <a:p>
            <a:pPr marL="0" indent="0" algn="just">
              <a:buNone/>
            </a:pPr>
            <a:r>
              <a:rPr lang="ru-RU" sz="2400" dirty="0">
                <a:latin typeface="+mj-lt"/>
              </a:rPr>
              <a:t>• Особенный вклад наблюдался в Просвещении населения. Открытие гимназий, Московского университета, Академии художеств положило началу развития сферы науки и культуры. </a:t>
            </a:r>
          </a:p>
          <a:p>
            <a:pPr marL="0" indent="0" algn="just">
              <a:buNone/>
            </a:pPr>
            <a:r>
              <a:rPr lang="ru-RU" sz="2400" dirty="0">
                <a:latin typeface="+mj-lt"/>
              </a:rPr>
              <a:t>• Дворяне стали поистине привилегированным сословием. </a:t>
            </a:r>
          </a:p>
          <a:p>
            <a:pPr marL="0" indent="0" algn="just">
              <a:buNone/>
            </a:pPr>
            <a:r>
              <a:rPr lang="ru-RU" sz="2400" dirty="0">
                <a:latin typeface="+mj-lt"/>
              </a:rPr>
              <a:t>• Произошло полное закрепощение и лишение всех прав крепостных крестьян.</a:t>
            </a: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908692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8942A7E-7BAB-4EE2-8A13-43BD94AA29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8"/>
            <a:ext cx="10515600" cy="1330960"/>
          </a:xfrm>
        </p:spPr>
        <p:txBody>
          <a:bodyPr>
            <a:normAutofit/>
          </a:bodyPr>
          <a:lstStyle/>
          <a:p>
            <a:pPr algn="ctr"/>
            <a:r>
              <a:rPr lang="ru-RU" sz="2800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Источники: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9737D9B-C856-4D31-AA22-32BDFB6EB0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13280"/>
            <a:ext cx="10515600" cy="4063682"/>
          </a:xfrm>
        </p:spPr>
        <p:txBody>
          <a:bodyPr/>
          <a:lstStyle/>
          <a:p>
            <a:pPr marL="0" indent="0" algn="just">
              <a:buNone/>
            </a:pPr>
            <a:r>
              <a:rPr lang="ru-RU" sz="2200" dirty="0">
                <a:latin typeface="+mj-lt"/>
              </a:rPr>
              <a:t>• Орлов А.С., Георгиев В.А., Георгиева Н.Г., Сивохина Т.А. История России. -  М.: «ПРОСПЕКТ», 2015.</a:t>
            </a:r>
          </a:p>
          <a:p>
            <a:pPr marL="0" indent="0" algn="just">
              <a:buNone/>
            </a:pPr>
            <a:r>
              <a:rPr lang="ru-RU" sz="2200" dirty="0">
                <a:latin typeface="+mj-lt"/>
              </a:rPr>
              <a:t>• История России: в 3 т. / Под ред. А.Н. Сахарова. - М.: АСТ, 2001.</a:t>
            </a: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215174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5E5B26D-8A75-4D25-82DA-78FDD8EFC0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1125"/>
            <a:ext cx="10515600" cy="766544"/>
          </a:xfrm>
        </p:spPr>
        <p:txBody>
          <a:bodyPr>
            <a:normAutofit/>
          </a:bodyPr>
          <a:lstStyle/>
          <a:p>
            <a:pPr algn="r"/>
            <a:r>
              <a:rPr lang="ru-RU" sz="2400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Введение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0A2EEB-6E5E-4C13-B0A1-465B9E8D0C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28760"/>
            <a:ext cx="7553960" cy="4173715"/>
          </a:xfrm>
        </p:spPr>
        <p:txBody>
          <a:bodyPr>
            <a:normAutofit/>
          </a:bodyPr>
          <a:lstStyle/>
          <a:p>
            <a:pPr algn="just"/>
            <a:r>
              <a:rPr lang="ru-RU" sz="2400" dirty="0">
                <a:latin typeface="+mj-lt"/>
              </a:rPr>
              <a:t>Елизавета Петровна — императрица Всероссийская из династии Романовых в 1741-1761 годах, младшая дочь Петра I и Екатерины І.</a:t>
            </a:r>
          </a:p>
          <a:p>
            <a:pPr algn="just"/>
            <a:endParaRPr lang="ru-RU" sz="2400" dirty="0">
              <a:latin typeface="+mj-lt"/>
            </a:endParaRPr>
          </a:p>
          <a:p>
            <a:pPr algn="just"/>
            <a:r>
              <a:rPr lang="ru-RU" sz="2400" dirty="0">
                <a:latin typeface="+mj-lt"/>
              </a:rPr>
              <a:t>Правление Елизаветы Петровны пришлось на период так называемых "дворцовых переворотов". </a:t>
            </a:r>
          </a:p>
          <a:p>
            <a:pPr marL="0" indent="0" algn="just">
              <a:buNone/>
            </a:pPr>
            <a:endParaRPr lang="ru-RU" sz="2400" dirty="0">
              <a:latin typeface="+mj-lt"/>
            </a:endParaRPr>
          </a:p>
          <a:p>
            <a:pPr algn="just"/>
            <a:r>
              <a:rPr lang="ru-RU" sz="2400" dirty="0">
                <a:latin typeface="+mj-lt"/>
              </a:rPr>
              <a:t>Целью своего царствования Елизавета Петровна провозгласила возвращение к порядкам своего отца. 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231C90F-E43C-4D79-8488-3C5A2DA443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6000"/>
                    </a14:imgEffect>
                    <a14:imgEffect>
                      <a14:brightnessContrast bright="3000" contrast="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64113" y="1028760"/>
            <a:ext cx="2589687" cy="352738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7C056CC-16AF-484B-802B-F70601CBC4ED}"/>
              </a:ext>
            </a:extLst>
          </p:cNvPr>
          <p:cNvSpPr txBox="1"/>
          <p:nvPr/>
        </p:nvSpPr>
        <p:spPr>
          <a:xfrm>
            <a:off x="8875316" y="4707234"/>
            <a:ext cx="23672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dirty="0">
                <a:latin typeface="+mj-lt"/>
              </a:rPr>
              <a:t>Елизавета Петровна (1709-1761)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93D31A-4CE5-48F5-B4CD-8B626440104B}"/>
              </a:ext>
            </a:extLst>
          </p:cNvPr>
          <p:cNvSpPr txBox="1"/>
          <p:nvPr/>
        </p:nvSpPr>
        <p:spPr>
          <a:xfrm>
            <a:off x="893802" y="5504656"/>
            <a:ext cx="1040439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2000" b="1" dirty="0">
                <a:latin typeface="+mj-lt"/>
              </a:rPr>
              <a:t>Эпоха дворцовых переворотов </a:t>
            </a:r>
            <a:r>
              <a:rPr lang="ru-RU" sz="2000" dirty="0">
                <a:latin typeface="+mj-lt"/>
              </a:rPr>
              <a:t>— временной промежуток в политической жизни России XVIII столетия, когда переход высшей государственной власти происходил путём совершения гвардейцами или придворными дворцовых переворотов.</a:t>
            </a:r>
          </a:p>
        </p:txBody>
      </p:sp>
    </p:spTree>
    <p:extLst>
      <p:ext uri="{BB962C8B-B14F-4D97-AF65-F5344CB8AC3E}">
        <p14:creationId xmlns:p14="http://schemas.microsoft.com/office/powerpoint/2010/main" val="32080448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B10B140-E98D-48A0-9400-18AA032C6A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55040"/>
          </a:xfrm>
        </p:spPr>
        <p:txBody>
          <a:bodyPr>
            <a:normAutofit/>
          </a:bodyPr>
          <a:lstStyle/>
          <a:p>
            <a:pPr algn="r"/>
            <a:r>
              <a:rPr lang="ru-RU" sz="2400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Внутренняя политика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53CBEAE-1E47-46B4-B0B7-E5348E30F4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28052"/>
            <a:ext cx="10515600" cy="5001895"/>
          </a:xfrm>
          <a:custGeom>
            <a:avLst/>
            <a:gdLst>
              <a:gd name="connsiteX0" fmla="*/ 0 w 10515600"/>
              <a:gd name="connsiteY0" fmla="*/ 0 h 5001895"/>
              <a:gd name="connsiteX1" fmla="*/ 657225 w 10515600"/>
              <a:gd name="connsiteY1" fmla="*/ 0 h 5001895"/>
              <a:gd name="connsiteX2" fmla="*/ 1419606 w 10515600"/>
              <a:gd name="connsiteY2" fmla="*/ 0 h 5001895"/>
              <a:gd name="connsiteX3" fmla="*/ 2181987 w 10515600"/>
              <a:gd name="connsiteY3" fmla="*/ 0 h 5001895"/>
              <a:gd name="connsiteX4" fmla="*/ 3049524 w 10515600"/>
              <a:gd name="connsiteY4" fmla="*/ 0 h 5001895"/>
              <a:gd name="connsiteX5" fmla="*/ 3706749 w 10515600"/>
              <a:gd name="connsiteY5" fmla="*/ 0 h 5001895"/>
              <a:gd name="connsiteX6" fmla="*/ 4469130 w 10515600"/>
              <a:gd name="connsiteY6" fmla="*/ 0 h 5001895"/>
              <a:gd name="connsiteX7" fmla="*/ 5126355 w 10515600"/>
              <a:gd name="connsiteY7" fmla="*/ 0 h 5001895"/>
              <a:gd name="connsiteX8" fmla="*/ 5783580 w 10515600"/>
              <a:gd name="connsiteY8" fmla="*/ 0 h 5001895"/>
              <a:gd name="connsiteX9" fmla="*/ 6440805 w 10515600"/>
              <a:gd name="connsiteY9" fmla="*/ 0 h 5001895"/>
              <a:gd name="connsiteX10" fmla="*/ 6782562 w 10515600"/>
              <a:gd name="connsiteY10" fmla="*/ 0 h 5001895"/>
              <a:gd name="connsiteX11" fmla="*/ 7544943 w 10515600"/>
              <a:gd name="connsiteY11" fmla="*/ 0 h 5001895"/>
              <a:gd name="connsiteX12" fmla="*/ 7886700 w 10515600"/>
              <a:gd name="connsiteY12" fmla="*/ 0 h 5001895"/>
              <a:gd name="connsiteX13" fmla="*/ 8543925 w 10515600"/>
              <a:gd name="connsiteY13" fmla="*/ 0 h 5001895"/>
              <a:gd name="connsiteX14" fmla="*/ 9411462 w 10515600"/>
              <a:gd name="connsiteY14" fmla="*/ 0 h 5001895"/>
              <a:gd name="connsiteX15" fmla="*/ 10515600 w 10515600"/>
              <a:gd name="connsiteY15" fmla="*/ 0 h 5001895"/>
              <a:gd name="connsiteX16" fmla="*/ 10515600 w 10515600"/>
              <a:gd name="connsiteY16" fmla="*/ 675256 h 5001895"/>
              <a:gd name="connsiteX17" fmla="*/ 10515600 w 10515600"/>
              <a:gd name="connsiteY17" fmla="*/ 1200455 h 5001895"/>
              <a:gd name="connsiteX18" fmla="*/ 10515600 w 10515600"/>
              <a:gd name="connsiteY18" fmla="*/ 1725654 h 5001895"/>
              <a:gd name="connsiteX19" fmla="*/ 10515600 w 10515600"/>
              <a:gd name="connsiteY19" fmla="*/ 2350891 h 5001895"/>
              <a:gd name="connsiteX20" fmla="*/ 10515600 w 10515600"/>
              <a:gd name="connsiteY20" fmla="*/ 2976128 h 5001895"/>
              <a:gd name="connsiteX21" fmla="*/ 10515600 w 10515600"/>
              <a:gd name="connsiteY21" fmla="*/ 3551345 h 5001895"/>
              <a:gd name="connsiteX22" fmla="*/ 10515600 w 10515600"/>
              <a:gd name="connsiteY22" fmla="*/ 4276620 h 5001895"/>
              <a:gd name="connsiteX23" fmla="*/ 10515600 w 10515600"/>
              <a:gd name="connsiteY23" fmla="*/ 5001895 h 5001895"/>
              <a:gd name="connsiteX24" fmla="*/ 9648063 w 10515600"/>
              <a:gd name="connsiteY24" fmla="*/ 5001895 h 5001895"/>
              <a:gd name="connsiteX25" fmla="*/ 8885682 w 10515600"/>
              <a:gd name="connsiteY25" fmla="*/ 5001895 h 5001895"/>
              <a:gd name="connsiteX26" fmla="*/ 8543925 w 10515600"/>
              <a:gd name="connsiteY26" fmla="*/ 5001895 h 5001895"/>
              <a:gd name="connsiteX27" fmla="*/ 7676388 w 10515600"/>
              <a:gd name="connsiteY27" fmla="*/ 5001895 h 5001895"/>
              <a:gd name="connsiteX28" fmla="*/ 7124319 w 10515600"/>
              <a:gd name="connsiteY28" fmla="*/ 5001895 h 5001895"/>
              <a:gd name="connsiteX29" fmla="*/ 6361938 w 10515600"/>
              <a:gd name="connsiteY29" fmla="*/ 5001895 h 5001895"/>
              <a:gd name="connsiteX30" fmla="*/ 6020181 w 10515600"/>
              <a:gd name="connsiteY30" fmla="*/ 5001895 h 5001895"/>
              <a:gd name="connsiteX31" fmla="*/ 5152644 w 10515600"/>
              <a:gd name="connsiteY31" fmla="*/ 5001895 h 5001895"/>
              <a:gd name="connsiteX32" fmla="*/ 4600575 w 10515600"/>
              <a:gd name="connsiteY32" fmla="*/ 5001895 h 5001895"/>
              <a:gd name="connsiteX33" fmla="*/ 3943350 w 10515600"/>
              <a:gd name="connsiteY33" fmla="*/ 5001895 h 5001895"/>
              <a:gd name="connsiteX34" fmla="*/ 3496437 w 10515600"/>
              <a:gd name="connsiteY34" fmla="*/ 5001895 h 5001895"/>
              <a:gd name="connsiteX35" fmla="*/ 2734056 w 10515600"/>
              <a:gd name="connsiteY35" fmla="*/ 5001895 h 5001895"/>
              <a:gd name="connsiteX36" fmla="*/ 1866519 w 10515600"/>
              <a:gd name="connsiteY36" fmla="*/ 5001895 h 5001895"/>
              <a:gd name="connsiteX37" fmla="*/ 1314450 w 10515600"/>
              <a:gd name="connsiteY37" fmla="*/ 5001895 h 5001895"/>
              <a:gd name="connsiteX38" fmla="*/ 0 w 10515600"/>
              <a:gd name="connsiteY38" fmla="*/ 5001895 h 5001895"/>
              <a:gd name="connsiteX39" fmla="*/ 0 w 10515600"/>
              <a:gd name="connsiteY39" fmla="*/ 4376658 h 5001895"/>
              <a:gd name="connsiteX40" fmla="*/ 0 w 10515600"/>
              <a:gd name="connsiteY40" fmla="*/ 3751421 h 5001895"/>
              <a:gd name="connsiteX41" fmla="*/ 0 w 10515600"/>
              <a:gd name="connsiteY41" fmla="*/ 3076165 h 5001895"/>
              <a:gd name="connsiteX42" fmla="*/ 0 w 10515600"/>
              <a:gd name="connsiteY42" fmla="*/ 2450929 h 5001895"/>
              <a:gd name="connsiteX43" fmla="*/ 0 w 10515600"/>
              <a:gd name="connsiteY43" fmla="*/ 1775673 h 5001895"/>
              <a:gd name="connsiteX44" fmla="*/ 0 w 10515600"/>
              <a:gd name="connsiteY44" fmla="*/ 1100417 h 5001895"/>
              <a:gd name="connsiteX45" fmla="*/ 0 w 10515600"/>
              <a:gd name="connsiteY45" fmla="*/ 0 h 500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10515600" h="5001895" fill="none" extrusionOk="0">
                <a:moveTo>
                  <a:pt x="0" y="0"/>
                </a:moveTo>
                <a:cubicBezTo>
                  <a:pt x="177150" y="-2233"/>
                  <a:pt x="437740" y="9549"/>
                  <a:pt x="657225" y="0"/>
                </a:cubicBezTo>
                <a:cubicBezTo>
                  <a:pt x="876711" y="-9549"/>
                  <a:pt x="1120002" y="4103"/>
                  <a:pt x="1419606" y="0"/>
                </a:cubicBezTo>
                <a:cubicBezTo>
                  <a:pt x="1719210" y="-4103"/>
                  <a:pt x="1938104" y="16641"/>
                  <a:pt x="2181987" y="0"/>
                </a:cubicBezTo>
                <a:cubicBezTo>
                  <a:pt x="2425870" y="-16641"/>
                  <a:pt x="2669395" y="-9276"/>
                  <a:pt x="3049524" y="0"/>
                </a:cubicBezTo>
                <a:cubicBezTo>
                  <a:pt x="3429653" y="9276"/>
                  <a:pt x="3553691" y="29352"/>
                  <a:pt x="3706749" y="0"/>
                </a:cubicBezTo>
                <a:cubicBezTo>
                  <a:pt x="3859808" y="-29352"/>
                  <a:pt x="4111295" y="-6375"/>
                  <a:pt x="4469130" y="0"/>
                </a:cubicBezTo>
                <a:cubicBezTo>
                  <a:pt x="4826965" y="6375"/>
                  <a:pt x="4916661" y="-30390"/>
                  <a:pt x="5126355" y="0"/>
                </a:cubicBezTo>
                <a:cubicBezTo>
                  <a:pt x="5336049" y="30390"/>
                  <a:pt x="5578402" y="-7004"/>
                  <a:pt x="5783580" y="0"/>
                </a:cubicBezTo>
                <a:cubicBezTo>
                  <a:pt x="5988759" y="7004"/>
                  <a:pt x="6270371" y="29583"/>
                  <a:pt x="6440805" y="0"/>
                </a:cubicBezTo>
                <a:cubicBezTo>
                  <a:pt x="6611240" y="-29583"/>
                  <a:pt x="6667725" y="8173"/>
                  <a:pt x="6782562" y="0"/>
                </a:cubicBezTo>
                <a:cubicBezTo>
                  <a:pt x="6897399" y="-8173"/>
                  <a:pt x="7375754" y="-24084"/>
                  <a:pt x="7544943" y="0"/>
                </a:cubicBezTo>
                <a:cubicBezTo>
                  <a:pt x="7714132" y="24084"/>
                  <a:pt x="7790780" y="5607"/>
                  <a:pt x="7886700" y="0"/>
                </a:cubicBezTo>
                <a:cubicBezTo>
                  <a:pt x="7982620" y="-5607"/>
                  <a:pt x="8404356" y="28301"/>
                  <a:pt x="8543925" y="0"/>
                </a:cubicBezTo>
                <a:cubicBezTo>
                  <a:pt x="8683495" y="-28301"/>
                  <a:pt x="9088340" y="-5992"/>
                  <a:pt x="9411462" y="0"/>
                </a:cubicBezTo>
                <a:cubicBezTo>
                  <a:pt x="9734584" y="5992"/>
                  <a:pt x="10083951" y="22703"/>
                  <a:pt x="10515600" y="0"/>
                </a:cubicBezTo>
                <a:cubicBezTo>
                  <a:pt x="10537829" y="336103"/>
                  <a:pt x="10548900" y="488902"/>
                  <a:pt x="10515600" y="675256"/>
                </a:cubicBezTo>
                <a:cubicBezTo>
                  <a:pt x="10482300" y="861610"/>
                  <a:pt x="10522235" y="1083187"/>
                  <a:pt x="10515600" y="1200455"/>
                </a:cubicBezTo>
                <a:cubicBezTo>
                  <a:pt x="10508965" y="1317723"/>
                  <a:pt x="10536643" y="1548378"/>
                  <a:pt x="10515600" y="1725654"/>
                </a:cubicBezTo>
                <a:cubicBezTo>
                  <a:pt x="10494557" y="1902930"/>
                  <a:pt x="10518228" y="2081882"/>
                  <a:pt x="10515600" y="2350891"/>
                </a:cubicBezTo>
                <a:cubicBezTo>
                  <a:pt x="10512972" y="2619900"/>
                  <a:pt x="10486880" y="2722095"/>
                  <a:pt x="10515600" y="2976128"/>
                </a:cubicBezTo>
                <a:cubicBezTo>
                  <a:pt x="10544320" y="3230161"/>
                  <a:pt x="10540705" y="3380193"/>
                  <a:pt x="10515600" y="3551345"/>
                </a:cubicBezTo>
                <a:cubicBezTo>
                  <a:pt x="10490495" y="3722497"/>
                  <a:pt x="10508148" y="4120104"/>
                  <a:pt x="10515600" y="4276620"/>
                </a:cubicBezTo>
                <a:cubicBezTo>
                  <a:pt x="10523052" y="4433136"/>
                  <a:pt x="10485665" y="4718065"/>
                  <a:pt x="10515600" y="5001895"/>
                </a:cubicBezTo>
                <a:cubicBezTo>
                  <a:pt x="10321022" y="4959564"/>
                  <a:pt x="9841056" y="4959582"/>
                  <a:pt x="9648063" y="5001895"/>
                </a:cubicBezTo>
                <a:cubicBezTo>
                  <a:pt x="9455070" y="5044208"/>
                  <a:pt x="9225135" y="5014794"/>
                  <a:pt x="8885682" y="5001895"/>
                </a:cubicBezTo>
                <a:cubicBezTo>
                  <a:pt x="8546229" y="4988996"/>
                  <a:pt x="8660252" y="4988864"/>
                  <a:pt x="8543925" y="5001895"/>
                </a:cubicBezTo>
                <a:cubicBezTo>
                  <a:pt x="8427598" y="5014926"/>
                  <a:pt x="8066747" y="5005431"/>
                  <a:pt x="7676388" y="5001895"/>
                </a:cubicBezTo>
                <a:cubicBezTo>
                  <a:pt x="7286029" y="4998359"/>
                  <a:pt x="7286084" y="5013335"/>
                  <a:pt x="7124319" y="5001895"/>
                </a:cubicBezTo>
                <a:cubicBezTo>
                  <a:pt x="6962554" y="4990455"/>
                  <a:pt x="6638960" y="4976731"/>
                  <a:pt x="6361938" y="5001895"/>
                </a:cubicBezTo>
                <a:cubicBezTo>
                  <a:pt x="6084916" y="5027059"/>
                  <a:pt x="6131919" y="5003888"/>
                  <a:pt x="6020181" y="5001895"/>
                </a:cubicBezTo>
                <a:cubicBezTo>
                  <a:pt x="5908443" y="4999902"/>
                  <a:pt x="5558871" y="4993033"/>
                  <a:pt x="5152644" y="5001895"/>
                </a:cubicBezTo>
                <a:cubicBezTo>
                  <a:pt x="4746417" y="5010757"/>
                  <a:pt x="4798774" y="4988720"/>
                  <a:pt x="4600575" y="5001895"/>
                </a:cubicBezTo>
                <a:cubicBezTo>
                  <a:pt x="4402376" y="5015070"/>
                  <a:pt x="4180360" y="4988456"/>
                  <a:pt x="3943350" y="5001895"/>
                </a:cubicBezTo>
                <a:cubicBezTo>
                  <a:pt x="3706340" y="5015334"/>
                  <a:pt x="3658445" y="5004972"/>
                  <a:pt x="3496437" y="5001895"/>
                </a:cubicBezTo>
                <a:cubicBezTo>
                  <a:pt x="3334429" y="4998818"/>
                  <a:pt x="3010124" y="4985145"/>
                  <a:pt x="2734056" y="5001895"/>
                </a:cubicBezTo>
                <a:cubicBezTo>
                  <a:pt x="2457988" y="5018645"/>
                  <a:pt x="2236739" y="5013322"/>
                  <a:pt x="1866519" y="5001895"/>
                </a:cubicBezTo>
                <a:cubicBezTo>
                  <a:pt x="1496299" y="4990468"/>
                  <a:pt x="1510850" y="4990758"/>
                  <a:pt x="1314450" y="5001895"/>
                </a:cubicBezTo>
                <a:cubicBezTo>
                  <a:pt x="1118050" y="5013032"/>
                  <a:pt x="570195" y="5015361"/>
                  <a:pt x="0" y="5001895"/>
                </a:cubicBezTo>
                <a:cubicBezTo>
                  <a:pt x="26869" y="4707733"/>
                  <a:pt x="-2960" y="4628796"/>
                  <a:pt x="0" y="4376658"/>
                </a:cubicBezTo>
                <a:cubicBezTo>
                  <a:pt x="2960" y="4124520"/>
                  <a:pt x="27838" y="3963101"/>
                  <a:pt x="0" y="3751421"/>
                </a:cubicBezTo>
                <a:cubicBezTo>
                  <a:pt x="-27838" y="3539741"/>
                  <a:pt x="25752" y="3383611"/>
                  <a:pt x="0" y="3076165"/>
                </a:cubicBezTo>
                <a:cubicBezTo>
                  <a:pt x="-25752" y="2768719"/>
                  <a:pt x="31234" y="2689283"/>
                  <a:pt x="0" y="2450929"/>
                </a:cubicBezTo>
                <a:cubicBezTo>
                  <a:pt x="-31234" y="2212575"/>
                  <a:pt x="-22930" y="1955579"/>
                  <a:pt x="0" y="1775673"/>
                </a:cubicBezTo>
                <a:cubicBezTo>
                  <a:pt x="22930" y="1595767"/>
                  <a:pt x="7901" y="1272945"/>
                  <a:pt x="0" y="1100417"/>
                </a:cubicBezTo>
                <a:cubicBezTo>
                  <a:pt x="-7901" y="927889"/>
                  <a:pt x="40335" y="442727"/>
                  <a:pt x="0" y="0"/>
                </a:cubicBezTo>
                <a:close/>
              </a:path>
              <a:path w="10515600" h="5001895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46514" y="347078"/>
                  <a:pt x="10510100" y="455207"/>
                  <a:pt x="10515600" y="725275"/>
                </a:cubicBezTo>
                <a:cubicBezTo>
                  <a:pt x="10521100" y="995343"/>
                  <a:pt x="10486366" y="1197073"/>
                  <a:pt x="10515600" y="1400531"/>
                </a:cubicBezTo>
                <a:cubicBezTo>
                  <a:pt x="10544834" y="1603989"/>
                  <a:pt x="10526549" y="1763581"/>
                  <a:pt x="10515600" y="2075786"/>
                </a:cubicBezTo>
                <a:cubicBezTo>
                  <a:pt x="10504651" y="2387991"/>
                  <a:pt x="10538356" y="2320689"/>
                  <a:pt x="10515600" y="2550966"/>
                </a:cubicBezTo>
                <a:cubicBezTo>
                  <a:pt x="10492844" y="2781243"/>
                  <a:pt x="10514588" y="2907305"/>
                  <a:pt x="10515600" y="3076165"/>
                </a:cubicBezTo>
                <a:cubicBezTo>
                  <a:pt x="10516612" y="3245025"/>
                  <a:pt x="10537625" y="3431430"/>
                  <a:pt x="10515600" y="3751421"/>
                </a:cubicBezTo>
                <a:cubicBezTo>
                  <a:pt x="10493575" y="4071412"/>
                  <a:pt x="10487910" y="4112804"/>
                  <a:pt x="10515600" y="4326639"/>
                </a:cubicBezTo>
                <a:cubicBezTo>
                  <a:pt x="10543290" y="4540474"/>
                  <a:pt x="10507891" y="4691970"/>
                  <a:pt x="10515600" y="5001895"/>
                </a:cubicBezTo>
                <a:cubicBezTo>
                  <a:pt x="10245623" y="5031493"/>
                  <a:pt x="10029676" y="5001306"/>
                  <a:pt x="9753219" y="5001895"/>
                </a:cubicBezTo>
                <a:cubicBezTo>
                  <a:pt x="9476762" y="5002484"/>
                  <a:pt x="9553148" y="5008561"/>
                  <a:pt x="9411462" y="5001895"/>
                </a:cubicBezTo>
                <a:cubicBezTo>
                  <a:pt x="9269776" y="4995229"/>
                  <a:pt x="8927709" y="4970813"/>
                  <a:pt x="8754237" y="5001895"/>
                </a:cubicBezTo>
                <a:cubicBezTo>
                  <a:pt x="8580766" y="5032977"/>
                  <a:pt x="8413264" y="4995825"/>
                  <a:pt x="8307324" y="5001895"/>
                </a:cubicBezTo>
                <a:cubicBezTo>
                  <a:pt x="8201384" y="5007965"/>
                  <a:pt x="7912690" y="5007487"/>
                  <a:pt x="7544943" y="5001895"/>
                </a:cubicBezTo>
                <a:cubicBezTo>
                  <a:pt x="7177196" y="4996303"/>
                  <a:pt x="7304235" y="5004303"/>
                  <a:pt x="7098030" y="5001895"/>
                </a:cubicBezTo>
                <a:cubicBezTo>
                  <a:pt x="6891825" y="4999487"/>
                  <a:pt x="6541479" y="5020410"/>
                  <a:pt x="6335649" y="5001895"/>
                </a:cubicBezTo>
                <a:cubicBezTo>
                  <a:pt x="6129819" y="4983380"/>
                  <a:pt x="6106541" y="4988592"/>
                  <a:pt x="5993892" y="5001895"/>
                </a:cubicBezTo>
                <a:cubicBezTo>
                  <a:pt x="5881243" y="5015198"/>
                  <a:pt x="5545248" y="5023544"/>
                  <a:pt x="5231511" y="5001895"/>
                </a:cubicBezTo>
                <a:cubicBezTo>
                  <a:pt x="4917774" y="4980246"/>
                  <a:pt x="4963237" y="5012400"/>
                  <a:pt x="4784598" y="5001895"/>
                </a:cubicBezTo>
                <a:cubicBezTo>
                  <a:pt x="4605959" y="4991390"/>
                  <a:pt x="4605904" y="4992459"/>
                  <a:pt x="4442841" y="5001895"/>
                </a:cubicBezTo>
                <a:cubicBezTo>
                  <a:pt x="4279778" y="5011331"/>
                  <a:pt x="4177180" y="5011939"/>
                  <a:pt x="3995928" y="5001895"/>
                </a:cubicBezTo>
                <a:cubicBezTo>
                  <a:pt x="3814676" y="4991851"/>
                  <a:pt x="3516440" y="5015035"/>
                  <a:pt x="3233547" y="5001895"/>
                </a:cubicBezTo>
                <a:cubicBezTo>
                  <a:pt x="2950654" y="4988755"/>
                  <a:pt x="2884354" y="5021904"/>
                  <a:pt x="2786634" y="5001895"/>
                </a:cubicBezTo>
                <a:cubicBezTo>
                  <a:pt x="2688914" y="4981886"/>
                  <a:pt x="2522958" y="5009033"/>
                  <a:pt x="2444877" y="5001895"/>
                </a:cubicBezTo>
                <a:cubicBezTo>
                  <a:pt x="2366796" y="4994757"/>
                  <a:pt x="2104768" y="4981280"/>
                  <a:pt x="1997964" y="5001895"/>
                </a:cubicBezTo>
                <a:cubicBezTo>
                  <a:pt x="1891160" y="5022510"/>
                  <a:pt x="1573016" y="4998177"/>
                  <a:pt x="1445895" y="5001895"/>
                </a:cubicBezTo>
                <a:cubicBezTo>
                  <a:pt x="1318774" y="5005613"/>
                  <a:pt x="986443" y="4986330"/>
                  <a:pt x="788670" y="5001895"/>
                </a:cubicBezTo>
                <a:cubicBezTo>
                  <a:pt x="590897" y="5017460"/>
                  <a:pt x="363709" y="4967067"/>
                  <a:pt x="0" y="5001895"/>
                </a:cubicBezTo>
                <a:cubicBezTo>
                  <a:pt x="-9850" y="4701578"/>
                  <a:pt x="-2816" y="4635818"/>
                  <a:pt x="0" y="4276620"/>
                </a:cubicBezTo>
                <a:cubicBezTo>
                  <a:pt x="2816" y="3917423"/>
                  <a:pt x="-2059" y="3858349"/>
                  <a:pt x="0" y="3651383"/>
                </a:cubicBezTo>
                <a:cubicBezTo>
                  <a:pt x="2059" y="3444417"/>
                  <a:pt x="-25796" y="3323790"/>
                  <a:pt x="0" y="3026146"/>
                </a:cubicBezTo>
                <a:cubicBezTo>
                  <a:pt x="25796" y="2728502"/>
                  <a:pt x="4090" y="2696126"/>
                  <a:pt x="0" y="2400910"/>
                </a:cubicBezTo>
                <a:cubicBezTo>
                  <a:pt x="-4090" y="2105694"/>
                  <a:pt x="-2512" y="2055904"/>
                  <a:pt x="0" y="1775673"/>
                </a:cubicBezTo>
                <a:cubicBezTo>
                  <a:pt x="2512" y="1495442"/>
                  <a:pt x="-451" y="1341834"/>
                  <a:pt x="0" y="1200455"/>
                </a:cubicBezTo>
                <a:cubicBezTo>
                  <a:pt x="451" y="1059076"/>
                  <a:pt x="49226" y="583118"/>
                  <a:pt x="0" y="0"/>
                </a:cubicBezTo>
                <a:close/>
              </a:path>
            </a:pathLst>
          </a:custGeom>
          <a:ln w="63500">
            <a:solidFill>
              <a:schemeClr val="accent1">
                <a:lumMod val="40000"/>
                <a:lumOff val="60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sk:type>
                    <ask:lineSketchFreehand/>
                  </ask:type>
                </ask:lineSketchStyleProps>
              </a:ext>
            </a:extLst>
          </a:ln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ru-RU" sz="2200" b="1" dirty="0">
                <a:latin typeface="+mj-lt"/>
              </a:rPr>
              <a:t>Причины реформ:</a:t>
            </a:r>
          </a:p>
          <a:p>
            <a:pPr marL="0" indent="0" algn="just">
              <a:buNone/>
            </a:pPr>
            <a:r>
              <a:rPr lang="ru-RU" sz="2200" dirty="0">
                <a:latin typeface="+mj-lt"/>
              </a:rPr>
              <a:t>• государство в конце правления Анны Иоанновны находилось в кризисе;</a:t>
            </a:r>
          </a:p>
          <a:p>
            <a:pPr marL="0" indent="0" algn="just">
              <a:buNone/>
            </a:pPr>
            <a:r>
              <a:rPr lang="ru-RU" sz="2200" dirty="0">
                <a:latin typeface="+mj-lt"/>
              </a:rPr>
              <a:t>• помещики устраивали мелкие стычки между собой;</a:t>
            </a:r>
          </a:p>
          <a:p>
            <a:pPr marL="0" indent="0" algn="just">
              <a:buNone/>
            </a:pPr>
            <a:r>
              <a:rPr lang="ru-RU" sz="2200" dirty="0">
                <a:latin typeface="+mj-lt"/>
              </a:rPr>
              <a:t>• казна была почти полностью пуста;</a:t>
            </a:r>
          </a:p>
          <a:p>
            <a:pPr marL="0" indent="0" algn="just">
              <a:buNone/>
            </a:pPr>
            <a:r>
              <a:rPr lang="ru-RU" sz="2200" dirty="0">
                <a:latin typeface="+mj-lt"/>
              </a:rPr>
              <a:t>• чиновников в ведомственных коллегиях не хватало;</a:t>
            </a:r>
          </a:p>
          <a:p>
            <a:pPr marL="0" indent="0" algn="just">
              <a:buNone/>
            </a:pPr>
            <a:r>
              <a:rPr lang="ru-RU" sz="2200" dirty="0">
                <a:latin typeface="+mj-lt"/>
              </a:rPr>
              <a:t>• чиновники на местах занимались произволом, пользуюсь отсутствием тотального контроля со стороны центральных органов власти;</a:t>
            </a:r>
          </a:p>
          <a:p>
            <a:pPr marL="0" indent="0" algn="just">
              <a:buNone/>
            </a:pPr>
            <a:r>
              <a:rPr lang="ru-RU" sz="2200" dirty="0">
                <a:latin typeface="+mj-lt"/>
              </a:rPr>
              <a:t>• в городах рос уровень преступности;</a:t>
            </a:r>
          </a:p>
          <a:p>
            <a:pPr marL="0" indent="0" algn="just">
              <a:buNone/>
            </a:pPr>
            <a:r>
              <a:rPr lang="ru-RU" sz="2200" dirty="0">
                <a:latin typeface="+mj-lt"/>
              </a:rPr>
              <a:t>• развитие промышленности остановилось из-за нехватки профессиональных рабочих кадров;</a:t>
            </a:r>
          </a:p>
          <a:p>
            <a:pPr marL="0" indent="0" algn="just">
              <a:buNone/>
            </a:pPr>
            <a:r>
              <a:rPr lang="ru-RU" sz="2200" dirty="0">
                <a:latin typeface="+mj-lt"/>
              </a:rPr>
              <a:t>• армия и флот также находились в кризисе;</a:t>
            </a:r>
          </a:p>
          <a:p>
            <a:pPr marL="0" indent="0" algn="just">
              <a:buNone/>
            </a:pPr>
            <a:r>
              <a:rPr lang="ru-RU" sz="2200" dirty="0">
                <a:latin typeface="+mj-lt"/>
              </a:rPr>
              <a:t>• на национальных окраинах росло недовольство местного населения.</a:t>
            </a: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636598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C627B57-FDB5-4BAF-9C78-3B0403B67F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11200"/>
          </a:xfrm>
        </p:spPr>
        <p:txBody>
          <a:bodyPr>
            <a:normAutofit/>
          </a:bodyPr>
          <a:lstStyle/>
          <a:p>
            <a:pPr algn="r"/>
            <a:r>
              <a:rPr lang="ru-RU" sz="2400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Экономические реформы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12FFE83-055D-4D01-B6BA-FBB0935769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11200"/>
            <a:ext cx="10515600" cy="3362960"/>
          </a:xfrm>
        </p:spPr>
        <p:txBody>
          <a:bodyPr>
            <a:normAutofit fontScale="85000" lnSpcReduction="20000"/>
          </a:bodyPr>
          <a:lstStyle/>
          <a:p>
            <a:pPr marL="0" indent="0" algn="just">
              <a:buNone/>
            </a:pPr>
            <a:r>
              <a:rPr lang="ru-RU" sz="2400" b="1" dirty="0">
                <a:latin typeface="+mj-lt"/>
              </a:rPr>
              <a:t>Экономические реформы Елизаветы Петровны были направлены на решение проблемы дефицита бюджета. Именно с этой целью правительством императрицы были проведены следующие мероприятия:</a:t>
            </a:r>
          </a:p>
          <a:p>
            <a:pPr marL="0" indent="0" algn="just">
              <a:buNone/>
            </a:pPr>
            <a:r>
              <a:rPr lang="ru-RU" sz="2400" dirty="0">
                <a:latin typeface="+mj-lt"/>
              </a:rPr>
              <a:t>• были восстановлены Берг и Мануфактур коллегии;</a:t>
            </a:r>
          </a:p>
          <a:p>
            <a:pPr marL="0" indent="0" algn="just">
              <a:buNone/>
            </a:pPr>
            <a:r>
              <a:rPr lang="ru-RU" sz="2400" dirty="0">
                <a:latin typeface="+mj-lt"/>
              </a:rPr>
              <a:t>• была проведена новая перепись податного населения и с целью более строго учета налогоплательщиков была введена паспортная система;</a:t>
            </a:r>
          </a:p>
          <a:p>
            <a:pPr marL="0" indent="0" algn="just">
              <a:buNone/>
            </a:pPr>
            <a:r>
              <a:rPr lang="ru-RU" sz="2400" dirty="0">
                <a:latin typeface="+mj-lt"/>
              </a:rPr>
              <a:t>• были увеличены косвенные налоги, повышены цены на вино и соль (серия указов от </a:t>
            </a:r>
            <a:r>
              <a:rPr lang="ru-RU" sz="2400" b="1" dirty="0">
                <a:latin typeface="+mj-lt"/>
              </a:rPr>
              <a:t>1747 года</a:t>
            </a:r>
            <a:r>
              <a:rPr lang="ru-RU" sz="2400" dirty="0">
                <a:latin typeface="+mj-lt"/>
              </a:rPr>
              <a:t>);</a:t>
            </a:r>
          </a:p>
          <a:p>
            <a:pPr marL="0" indent="0" algn="just">
              <a:buNone/>
            </a:pPr>
            <a:r>
              <a:rPr lang="ru-RU" sz="2400" dirty="0">
                <a:latin typeface="+mj-lt"/>
              </a:rPr>
              <a:t>• были открыты Дворянский и Купеческий банки, что опять же способствовало оживлению внутренней торговли и предпринимательской деятельности (указы от </a:t>
            </a:r>
            <a:r>
              <a:rPr lang="ru-RU" sz="2400" b="1" dirty="0">
                <a:latin typeface="+mj-lt"/>
              </a:rPr>
              <a:t>1754 года</a:t>
            </a:r>
            <a:r>
              <a:rPr lang="ru-RU" sz="2400" dirty="0">
                <a:latin typeface="+mj-lt"/>
              </a:rPr>
              <a:t>);</a:t>
            </a:r>
          </a:p>
          <a:p>
            <a:pPr marL="0" indent="0" algn="just">
              <a:buNone/>
            </a:pPr>
            <a:r>
              <a:rPr lang="ru-RU" sz="2400" dirty="0">
                <a:latin typeface="+mj-lt"/>
              </a:rPr>
              <a:t>• был открыт Медный банк (в рамках проведения денежной реформы), который был призван способствовать введению в обращение медных монет.</a:t>
            </a:r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3CD1BD2-FE40-4161-9BDD-966C996B43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69" t="3954" r="1979" b="4114"/>
          <a:stretch/>
        </p:blipFill>
        <p:spPr>
          <a:xfrm>
            <a:off x="838200" y="4178052"/>
            <a:ext cx="3418840" cy="21238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C038498-D858-4081-A169-F1E38AB8D75D}"/>
              </a:ext>
            </a:extLst>
          </p:cNvPr>
          <p:cNvSpPr txBox="1"/>
          <p:nvPr/>
        </p:nvSpPr>
        <p:spPr>
          <a:xfrm>
            <a:off x="838200" y="6301877"/>
            <a:ext cx="34188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latin typeface="+mj-lt"/>
              </a:rPr>
              <a:t>Дворянский банк (</a:t>
            </a:r>
            <a:r>
              <a:rPr lang="ru-RU" b="0" i="0" dirty="0">
                <a:solidFill>
                  <a:srgbClr val="333333"/>
                </a:solidFill>
                <a:effectLst/>
                <a:latin typeface="+mj-lt"/>
              </a:rPr>
              <a:t>1754 г.)</a:t>
            </a:r>
            <a:endParaRPr lang="ru-RU" dirty="0">
              <a:latin typeface="+mj-lt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B9258AA-4A2A-4442-A1F6-3F785256F7C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533" r="3328" b="6685"/>
          <a:stretch/>
        </p:blipFill>
        <p:spPr>
          <a:xfrm>
            <a:off x="4386580" y="4178052"/>
            <a:ext cx="3418840" cy="2123825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D412CCC-122C-45F5-ACD4-B95D6A35B2E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417" t="10363" r="11820" b="17176"/>
          <a:stretch/>
        </p:blipFill>
        <p:spPr>
          <a:xfrm>
            <a:off x="7914801" y="4178052"/>
            <a:ext cx="3438999" cy="21238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E5615B3-A22D-493B-B4F1-E7F8A9D16DCF}"/>
              </a:ext>
            </a:extLst>
          </p:cNvPr>
          <p:cNvSpPr txBox="1"/>
          <p:nvPr/>
        </p:nvSpPr>
        <p:spPr>
          <a:xfrm>
            <a:off x="4386580" y="6301877"/>
            <a:ext cx="34188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dirty="0">
                <a:latin typeface="+mj-lt"/>
              </a:rPr>
              <a:t>Купеческий банк </a:t>
            </a:r>
            <a:r>
              <a:rPr lang="ru-RU" dirty="0">
                <a:latin typeface="+mj-lt"/>
              </a:rPr>
              <a:t>(</a:t>
            </a:r>
            <a:r>
              <a:rPr lang="ru-RU" b="0" i="0" dirty="0">
                <a:solidFill>
                  <a:srgbClr val="333333"/>
                </a:solidFill>
                <a:effectLst/>
                <a:latin typeface="+mj-lt"/>
              </a:rPr>
              <a:t>1754 г.)</a:t>
            </a:r>
            <a:endParaRPr lang="ru-RU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BF26095-8909-4190-86CE-285C753207B9}"/>
              </a:ext>
            </a:extLst>
          </p:cNvPr>
          <p:cNvSpPr txBox="1"/>
          <p:nvPr/>
        </p:nvSpPr>
        <p:spPr>
          <a:xfrm>
            <a:off x="7914801" y="6301877"/>
            <a:ext cx="34188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dirty="0">
                <a:latin typeface="+mj-lt"/>
              </a:rPr>
              <a:t>Медный банк </a:t>
            </a:r>
            <a:r>
              <a:rPr lang="ru-RU" dirty="0">
                <a:latin typeface="+mj-lt"/>
              </a:rPr>
              <a:t>(</a:t>
            </a:r>
            <a:r>
              <a:rPr lang="ru-RU" b="0" i="0" dirty="0">
                <a:solidFill>
                  <a:srgbClr val="333333"/>
                </a:solidFill>
                <a:effectLst/>
                <a:latin typeface="+mj-lt"/>
              </a:rPr>
              <a:t>1758 г.)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268904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06070BA-EACC-4875-ADFF-82F623D288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005840"/>
          </a:xfrm>
        </p:spPr>
        <p:txBody>
          <a:bodyPr>
            <a:normAutofit/>
          </a:bodyPr>
          <a:lstStyle/>
          <a:p>
            <a:pPr algn="r"/>
            <a:r>
              <a:rPr lang="ru-RU" sz="2400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Реформы в таможенной сфере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6335D66-DFF6-479F-822A-A16394A590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83872"/>
            <a:ext cx="10515600" cy="3037840"/>
          </a:xfrm>
        </p:spPr>
        <p:txBody>
          <a:bodyPr>
            <a:normAutofit fontScale="70000" lnSpcReduction="20000"/>
          </a:bodyPr>
          <a:lstStyle/>
          <a:p>
            <a:pPr marL="0" indent="0" algn="just">
              <a:buNone/>
            </a:pPr>
            <a:r>
              <a:rPr lang="ru-RU" b="1" dirty="0">
                <a:latin typeface="+mj-lt"/>
              </a:rPr>
              <a:t>При Елизавете Петровне произошли следующие мероприятия:</a:t>
            </a:r>
          </a:p>
          <a:p>
            <a:pPr marL="0" indent="0" algn="just">
              <a:buNone/>
            </a:pPr>
            <a:r>
              <a:rPr lang="ru-RU" dirty="0">
                <a:latin typeface="+mj-lt"/>
              </a:rPr>
              <a:t>• введение запрета на розничную торговлю иностранным купцам (</a:t>
            </a:r>
            <a:r>
              <a:rPr lang="ru-RU" b="1" dirty="0">
                <a:latin typeface="+mj-lt"/>
              </a:rPr>
              <a:t>1743 год</a:t>
            </a:r>
            <a:r>
              <a:rPr lang="ru-RU" dirty="0">
                <a:latin typeface="+mj-lt"/>
              </a:rPr>
              <a:t>);</a:t>
            </a:r>
          </a:p>
          <a:p>
            <a:pPr marL="0" indent="0" algn="just">
              <a:buNone/>
            </a:pPr>
            <a:r>
              <a:rPr lang="ru-RU" dirty="0">
                <a:latin typeface="+mj-lt"/>
              </a:rPr>
              <a:t>• отмена в 1754 году внутренних таможенных пошлин (так же указами от </a:t>
            </a:r>
            <a:r>
              <a:rPr lang="ru-RU" b="1" dirty="0">
                <a:latin typeface="+mj-lt"/>
              </a:rPr>
              <a:t>1755-го и 1757-го годов</a:t>
            </a:r>
            <a:r>
              <a:rPr lang="ru-RU" dirty="0">
                <a:latin typeface="+mj-lt"/>
              </a:rPr>
              <a:t> были введены в действия новый Таможенный устав и новый таможенный тариф);</a:t>
            </a:r>
          </a:p>
          <a:p>
            <a:pPr marL="0" indent="0" algn="just">
              <a:buNone/>
            </a:pPr>
            <a:r>
              <a:rPr lang="ru-RU" dirty="0">
                <a:latin typeface="+mj-lt"/>
              </a:rPr>
              <a:t>• в </a:t>
            </a:r>
            <a:r>
              <a:rPr lang="ru-RU" b="1" dirty="0">
                <a:latin typeface="+mj-lt"/>
              </a:rPr>
              <a:t>1755 г</a:t>
            </a:r>
            <a:r>
              <a:rPr lang="ru-RU" dirty="0">
                <a:latin typeface="+mj-lt"/>
              </a:rPr>
              <a:t>. заводские крестьяне были закреплены в качестве постоянных (посессионных) работников на уральских заводах, таким образом, помещики получили право распоряжаться не только землей, но личностью и имуществом крестьянина;</a:t>
            </a:r>
          </a:p>
          <a:p>
            <a:pPr marL="0" indent="0" algn="just">
              <a:buNone/>
            </a:pPr>
            <a:r>
              <a:rPr lang="ru-RU" dirty="0">
                <a:latin typeface="+mj-lt"/>
              </a:rPr>
              <a:t>• увеличение сборов за проведение крупных внешнеторговых сделок (мероприятие, соответствующее петровской политике </a:t>
            </a:r>
            <a:r>
              <a:rPr lang="ru-RU" b="1" dirty="0">
                <a:latin typeface="+mj-lt"/>
              </a:rPr>
              <a:t>протекционизма</a:t>
            </a:r>
            <a:r>
              <a:rPr lang="ru-RU" dirty="0">
                <a:latin typeface="+mj-lt"/>
              </a:rPr>
              <a:t> и </a:t>
            </a:r>
            <a:r>
              <a:rPr lang="ru-RU" b="1" dirty="0">
                <a:latin typeface="+mj-lt"/>
              </a:rPr>
              <a:t>меркантилизма</a:t>
            </a:r>
            <a:r>
              <a:rPr lang="ru-RU" dirty="0">
                <a:latin typeface="+mj-lt"/>
              </a:rPr>
              <a:t>; в царствование Елизаветы Петровны налог на внешнюю торговлю составил 13 копеек с 1 рубля).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9B8BF3-80A6-4D23-BDC9-9D35C7291051}"/>
              </a:ext>
            </a:extLst>
          </p:cNvPr>
          <p:cNvSpPr txBox="1"/>
          <p:nvPr/>
        </p:nvSpPr>
        <p:spPr>
          <a:xfrm>
            <a:off x="838200" y="6064673"/>
            <a:ext cx="10515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>
                <a:latin typeface="+mj-lt"/>
              </a:rPr>
              <a:t>Меркантилизм</a:t>
            </a:r>
            <a:r>
              <a:rPr lang="ru-RU" dirty="0">
                <a:latin typeface="+mj-lt"/>
              </a:rPr>
              <a:t> — накопление средств внутри страны в сфере обращения.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24BCDC-9356-45E7-BB62-AFC0BA0A0FBB}"/>
              </a:ext>
            </a:extLst>
          </p:cNvPr>
          <p:cNvSpPr txBox="1"/>
          <p:nvPr/>
        </p:nvSpPr>
        <p:spPr>
          <a:xfrm>
            <a:off x="838200" y="6344135"/>
            <a:ext cx="10515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>
                <a:latin typeface="+mj-lt"/>
              </a:rPr>
              <a:t>Протекционизм</a:t>
            </a:r>
            <a:r>
              <a:rPr lang="ru-RU" dirty="0">
                <a:latin typeface="+mj-lt"/>
              </a:rPr>
              <a:t> — ограждение экономики страны от иностранной конкуренции.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32E0832-ED09-4CE9-9670-E5FBCCBEBDF0}"/>
              </a:ext>
            </a:extLst>
          </p:cNvPr>
          <p:cNvSpPr txBox="1"/>
          <p:nvPr/>
        </p:nvSpPr>
        <p:spPr>
          <a:xfrm>
            <a:off x="4241800" y="3789920"/>
            <a:ext cx="6741160" cy="2031325"/>
          </a:xfrm>
          <a:custGeom>
            <a:avLst/>
            <a:gdLst>
              <a:gd name="connsiteX0" fmla="*/ 0 w 6741160"/>
              <a:gd name="connsiteY0" fmla="*/ 0 h 2031325"/>
              <a:gd name="connsiteX1" fmla="*/ 741528 w 6741160"/>
              <a:gd name="connsiteY1" fmla="*/ 0 h 2031325"/>
              <a:gd name="connsiteX2" fmla="*/ 1213409 w 6741160"/>
              <a:gd name="connsiteY2" fmla="*/ 0 h 2031325"/>
              <a:gd name="connsiteX3" fmla="*/ 1820113 w 6741160"/>
              <a:gd name="connsiteY3" fmla="*/ 0 h 2031325"/>
              <a:gd name="connsiteX4" fmla="*/ 2629052 w 6741160"/>
              <a:gd name="connsiteY4" fmla="*/ 0 h 2031325"/>
              <a:gd name="connsiteX5" fmla="*/ 3303168 w 6741160"/>
              <a:gd name="connsiteY5" fmla="*/ 0 h 2031325"/>
              <a:gd name="connsiteX6" fmla="*/ 4044696 w 6741160"/>
              <a:gd name="connsiteY6" fmla="*/ 0 h 2031325"/>
              <a:gd name="connsiteX7" fmla="*/ 4651400 w 6741160"/>
              <a:gd name="connsiteY7" fmla="*/ 0 h 2031325"/>
              <a:gd name="connsiteX8" fmla="*/ 5325516 w 6741160"/>
              <a:gd name="connsiteY8" fmla="*/ 0 h 2031325"/>
              <a:gd name="connsiteX9" fmla="*/ 6134456 w 6741160"/>
              <a:gd name="connsiteY9" fmla="*/ 0 h 2031325"/>
              <a:gd name="connsiteX10" fmla="*/ 6741160 w 6741160"/>
              <a:gd name="connsiteY10" fmla="*/ 0 h 2031325"/>
              <a:gd name="connsiteX11" fmla="*/ 6741160 w 6741160"/>
              <a:gd name="connsiteY11" fmla="*/ 697422 h 2031325"/>
              <a:gd name="connsiteX12" fmla="*/ 6741160 w 6741160"/>
              <a:gd name="connsiteY12" fmla="*/ 1333903 h 2031325"/>
              <a:gd name="connsiteX13" fmla="*/ 6741160 w 6741160"/>
              <a:gd name="connsiteY13" fmla="*/ 2031325 h 2031325"/>
              <a:gd name="connsiteX14" fmla="*/ 6067044 w 6741160"/>
              <a:gd name="connsiteY14" fmla="*/ 2031325 h 2031325"/>
              <a:gd name="connsiteX15" fmla="*/ 5392928 w 6741160"/>
              <a:gd name="connsiteY15" fmla="*/ 2031325 h 2031325"/>
              <a:gd name="connsiteX16" fmla="*/ 4853635 w 6741160"/>
              <a:gd name="connsiteY16" fmla="*/ 2031325 h 2031325"/>
              <a:gd name="connsiteX17" fmla="*/ 4179519 w 6741160"/>
              <a:gd name="connsiteY17" fmla="*/ 2031325 h 2031325"/>
              <a:gd name="connsiteX18" fmla="*/ 3505403 w 6741160"/>
              <a:gd name="connsiteY18" fmla="*/ 2031325 h 2031325"/>
              <a:gd name="connsiteX19" fmla="*/ 2831287 w 6741160"/>
              <a:gd name="connsiteY19" fmla="*/ 2031325 h 2031325"/>
              <a:gd name="connsiteX20" fmla="*/ 2157171 w 6741160"/>
              <a:gd name="connsiteY20" fmla="*/ 2031325 h 2031325"/>
              <a:gd name="connsiteX21" fmla="*/ 1550467 w 6741160"/>
              <a:gd name="connsiteY21" fmla="*/ 2031325 h 2031325"/>
              <a:gd name="connsiteX22" fmla="*/ 808939 w 6741160"/>
              <a:gd name="connsiteY22" fmla="*/ 2031325 h 2031325"/>
              <a:gd name="connsiteX23" fmla="*/ 0 w 6741160"/>
              <a:gd name="connsiteY23" fmla="*/ 2031325 h 2031325"/>
              <a:gd name="connsiteX24" fmla="*/ 0 w 6741160"/>
              <a:gd name="connsiteY24" fmla="*/ 1313590 h 2031325"/>
              <a:gd name="connsiteX25" fmla="*/ 0 w 6741160"/>
              <a:gd name="connsiteY25" fmla="*/ 616169 h 2031325"/>
              <a:gd name="connsiteX26" fmla="*/ 0 w 6741160"/>
              <a:gd name="connsiteY26" fmla="*/ 0 h 2031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741160" h="2031325" fill="none" extrusionOk="0">
                <a:moveTo>
                  <a:pt x="0" y="0"/>
                </a:moveTo>
                <a:cubicBezTo>
                  <a:pt x="218320" y="9300"/>
                  <a:pt x="522150" y="-16057"/>
                  <a:pt x="741528" y="0"/>
                </a:cubicBezTo>
                <a:cubicBezTo>
                  <a:pt x="960906" y="16057"/>
                  <a:pt x="1093551" y="19057"/>
                  <a:pt x="1213409" y="0"/>
                </a:cubicBezTo>
                <a:cubicBezTo>
                  <a:pt x="1333267" y="-19057"/>
                  <a:pt x="1673566" y="344"/>
                  <a:pt x="1820113" y="0"/>
                </a:cubicBezTo>
                <a:cubicBezTo>
                  <a:pt x="1966660" y="-344"/>
                  <a:pt x="2289994" y="19251"/>
                  <a:pt x="2629052" y="0"/>
                </a:cubicBezTo>
                <a:cubicBezTo>
                  <a:pt x="2968110" y="-19251"/>
                  <a:pt x="3143677" y="-19283"/>
                  <a:pt x="3303168" y="0"/>
                </a:cubicBezTo>
                <a:cubicBezTo>
                  <a:pt x="3462659" y="19283"/>
                  <a:pt x="3820122" y="4556"/>
                  <a:pt x="4044696" y="0"/>
                </a:cubicBezTo>
                <a:cubicBezTo>
                  <a:pt x="4269270" y="-4556"/>
                  <a:pt x="4361980" y="9231"/>
                  <a:pt x="4651400" y="0"/>
                </a:cubicBezTo>
                <a:cubicBezTo>
                  <a:pt x="4940820" y="-9231"/>
                  <a:pt x="5050968" y="-24970"/>
                  <a:pt x="5325516" y="0"/>
                </a:cubicBezTo>
                <a:cubicBezTo>
                  <a:pt x="5600064" y="24970"/>
                  <a:pt x="5803245" y="-23525"/>
                  <a:pt x="6134456" y="0"/>
                </a:cubicBezTo>
                <a:cubicBezTo>
                  <a:pt x="6465667" y="23525"/>
                  <a:pt x="6554875" y="-30275"/>
                  <a:pt x="6741160" y="0"/>
                </a:cubicBezTo>
                <a:cubicBezTo>
                  <a:pt x="6770944" y="331899"/>
                  <a:pt x="6717348" y="368709"/>
                  <a:pt x="6741160" y="697422"/>
                </a:cubicBezTo>
                <a:cubicBezTo>
                  <a:pt x="6764972" y="1026135"/>
                  <a:pt x="6723740" y="1026123"/>
                  <a:pt x="6741160" y="1333903"/>
                </a:cubicBezTo>
                <a:cubicBezTo>
                  <a:pt x="6758580" y="1641683"/>
                  <a:pt x="6750822" y="1702658"/>
                  <a:pt x="6741160" y="2031325"/>
                </a:cubicBezTo>
                <a:cubicBezTo>
                  <a:pt x="6449150" y="1999688"/>
                  <a:pt x="6254851" y="2054188"/>
                  <a:pt x="6067044" y="2031325"/>
                </a:cubicBezTo>
                <a:cubicBezTo>
                  <a:pt x="5879237" y="2008462"/>
                  <a:pt x="5594062" y="2059441"/>
                  <a:pt x="5392928" y="2031325"/>
                </a:cubicBezTo>
                <a:cubicBezTo>
                  <a:pt x="5191794" y="2003209"/>
                  <a:pt x="4990398" y="2046140"/>
                  <a:pt x="4853635" y="2031325"/>
                </a:cubicBezTo>
                <a:cubicBezTo>
                  <a:pt x="4716872" y="2016510"/>
                  <a:pt x="4352112" y="2009125"/>
                  <a:pt x="4179519" y="2031325"/>
                </a:cubicBezTo>
                <a:cubicBezTo>
                  <a:pt x="4006926" y="2053525"/>
                  <a:pt x="3643939" y="2016027"/>
                  <a:pt x="3505403" y="2031325"/>
                </a:cubicBezTo>
                <a:cubicBezTo>
                  <a:pt x="3366867" y="2046623"/>
                  <a:pt x="3055921" y="2043455"/>
                  <a:pt x="2831287" y="2031325"/>
                </a:cubicBezTo>
                <a:cubicBezTo>
                  <a:pt x="2606653" y="2019195"/>
                  <a:pt x="2397500" y="2007985"/>
                  <a:pt x="2157171" y="2031325"/>
                </a:cubicBezTo>
                <a:cubicBezTo>
                  <a:pt x="1916842" y="2054665"/>
                  <a:pt x="1691290" y="2050539"/>
                  <a:pt x="1550467" y="2031325"/>
                </a:cubicBezTo>
                <a:cubicBezTo>
                  <a:pt x="1409644" y="2012111"/>
                  <a:pt x="1045065" y="2028707"/>
                  <a:pt x="808939" y="2031325"/>
                </a:cubicBezTo>
                <a:cubicBezTo>
                  <a:pt x="572813" y="2033943"/>
                  <a:pt x="318600" y="2051739"/>
                  <a:pt x="0" y="2031325"/>
                </a:cubicBezTo>
                <a:cubicBezTo>
                  <a:pt x="-11574" y="1738417"/>
                  <a:pt x="4645" y="1505100"/>
                  <a:pt x="0" y="1313590"/>
                </a:cubicBezTo>
                <a:cubicBezTo>
                  <a:pt x="-4645" y="1122081"/>
                  <a:pt x="20040" y="872538"/>
                  <a:pt x="0" y="616169"/>
                </a:cubicBezTo>
                <a:cubicBezTo>
                  <a:pt x="-20040" y="359800"/>
                  <a:pt x="-9842" y="260707"/>
                  <a:pt x="0" y="0"/>
                </a:cubicBezTo>
                <a:close/>
              </a:path>
              <a:path w="6741160" h="2031325" stroke="0" extrusionOk="0">
                <a:moveTo>
                  <a:pt x="0" y="0"/>
                </a:moveTo>
                <a:cubicBezTo>
                  <a:pt x="176355" y="-2148"/>
                  <a:pt x="378894" y="15069"/>
                  <a:pt x="606704" y="0"/>
                </a:cubicBezTo>
                <a:cubicBezTo>
                  <a:pt x="834514" y="-15069"/>
                  <a:pt x="907972" y="3346"/>
                  <a:pt x="1078586" y="0"/>
                </a:cubicBezTo>
                <a:cubicBezTo>
                  <a:pt x="1249200" y="-3346"/>
                  <a:pt x="1598667" y="-35221"/>
                  <a:pt x="1887525" y="0"/>
                </a:cubicBezTo>
                <a:cubicBezTo>
                  <a:pt x="2176383" y="35221"/>
                  <a:pt x="2343657" y="-18513"/>
                  <a:pt x="2494229" y="0"/>
                </a:cubicBezTo>
                <a:cubicBezTo>
                  <a:pt x="2644801" y="18513"/>
                  <a:pt x="2902964" y="-22123"/>
                  <a:pt x="3100934" y="0"/>
                </a:cubicBezTo>
                <a:cubicBezTo>
                  <a:pt x="3298904" y="22123"/>
                  <a:pt x="3668098" y="-35497"/>
                  <a:pt x="3909873" y="0"/>
                </a:cubicBezTo>
                <a:cubicBezTo>
                  <a:pt x="4151648" y="35497"/>
                  <a:pt x="4331305" y="-22708"/>
                  <a:pt x="4449166" y="0"/>
                </a:cubicBezTo>
                <a:cubicBezTo>
                  <a:pt x="4567027" y="22708"/>
                  <a:pt x="4937951" y="26590"/>
                  <a:pt x="5258105" y="0"/>
                </a:cubicBezTo>
                <a:cubicBezTo>
                  <a:pt x="5578259" y="-26590"/>
                  <a:pt x="5867886" y="20546"/>
                  <a:pt x="6067044" y="0"/>
                </a:cubicBezTo>
                <a:cubicBezTo>
                  <a:pt x="6266202" y="-20546"/>
                  <a:pt x="6561897" y="-12303"/>
                  <a:pt x="6741160" y="0"/>
                </a:cubicBezTo>
                <a:cubicBezTo>
                  <a:pt x="6765521" y="156498"/>
                  <a:pt x="6734165" y="528653"/>
                  <a:pt x="6741160" y="717735"/>
                </a:cubicBezTo>
                <a:cubicBezTo>
                  <a:pt x="6748155" y="906818"/>
                  <a:pt x="6755330" y="1239051"/>
                  <a:pt x="6741160" y="1415156"/>
                </a:cubicBezTo>
                <a:cubicBezTo>
                  <a:pt x="6726990" y="1591261"/>
                  <a:pt x="6770791" y="1835128"/>
                  <a:pt x="6741160" y="2031325"/>
                </a:cubicBezTo>
                <a:cubicBezTo>
                  <a:pt x="6427032" y="2038997"/>
                  <a:pt x="6299173" y="2020670"/>
                  <a:pt x="6067044" y="2031325"/>
                </a:cubicBezTo>
                <a:cubicBezTo>
                  <a:pt x="5834915" y="2041980"/>
                  <a:pt x="5721062" y="2012620"/>
                  <a:pt x="5527751" y="2031325"/>
                </a:cubicBezTo>
                <a:cubicBezTo>
                  <a:pt x="5334440" y="2050030"/>
                  <a:pt x="5150389" y="2052476"/>
                  <a:pt x="4853635" y="2031325"/>
                </a:cubicBezTo>
                <a:cubicBezTo>
                  <a:pt x="4556881" y="2010174"/>
                  <a:pt x="4421329" y="2055006"/>
                  <a:pt x="4044696" y="2031325"/>
                </a:cubicBezTo>
                <a:cubicBezTo>
                  <a:pt x="3668063" y="2007644"/>
                  <a:pt x="3632815" y="2012911"/>
                  <a:pt x="3370580" y="2031325"/>
                </a:cubicBezTo>
                <a:cubicBezTo>
                  <a:pt x="3108345" y="2049739"/>
                  <a:pt x="3016650" y="2033467"/>
                  <a:pt x="2898699" y="2031325"/>
                </a:cubicBezTo>
                <a:cubicBezTo>
                  <a:pt x="2780748" y="2029183"/>
                  <a:pt x="2563655" y="2026579"/>
                  <a:pt x="2359406" y="2031325"/>
                </a:cubicBezTo>
                <a:cubicBezTo>
                  <a:pt x="2155157" y="2036071"/>
                  <a:pt x="1729185" y="1999492"/>
                  <a:pt x="1550467" y="2031325"/>
                </a:cubicBezTo>
                <a:cubicBezTo>
                  <a:pt x="1371749" y="2063158"/>
                  <a:pt x="1037008" y="2000692"/>
                  <a:pt x="876351" y="2031325"/>
                </a:cubicBezTo>
                <a:cubicBezTo>
                  <a:pt x="715694" y="2061958"/>
                  <a:pt x="264934" y="2073887"/>
                  <a:pt x="0" y="2031325"/>
                </a:cubicBezTo>
                <a:cubicBezTo>
                  <a:pt x="19113" y="1867743"/>
                  <a:pt x="-18046" y="1492667"/>
                  <a:pt x="0" y="1354217"/>
                </a:cubicBezTo>
                <a:cubicBezTo>
                  <a:pt x="18046" y="1215767"/>
                  <a:pt x="-7479" y="1026340"/>
                  <a:pt x="0" y="738048"/>
                </a:cubicBezTo>
                <a:cubicBezTo>
                  <a:pt x="7479" y="449756"/>
                  <a:pt x="16410" y="337814"/>
                  <a:pt x="0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63500">
            <a:solidFill>
              <a:schemeClr val="accent1">
                <a:lumMod val="20000"/>
                <a:lumOff val="80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>
            <a:spAutoFit/>
          </a:bodyPr>
          <a:lstStyle/>
          <a:p>
            <a:pPr algn="just"/>
            <a:r>
              <a:rPr lang="ru-RU" dirty="0">
                <a:latin typeface="+mj-lt"/>
              </a:rPr>
              <a:t>Принятие этого устава отменяло действие всех ранее изданных документов, связанных с правилами торговли и уплаты пошлин.</a:t>
            </a:r>
          </a:p>
          <a:p>
            <a:pPr algn="just"/>
            <a:endParaRPr lang="ru-RU" dirty="0">
              <a:latin typeface="+mj-lt"/>
            </a:endParaRPr>
          </a:p>
          <a:p>
            <a:pPr algn="just"/>
            <a:r>
              <a:rPr lang="ru-RU" dirty="0">
                <a:latin typeface="+mj-lt"/>
              </a:rPr>
              <a:t>Согласно уставу, в России были ликвидированы все внутренние таможни и отменялись связанные с ними 17 пошлин.</a:t>
            </a:r>
          </a:p>
          <a:p>
            <a:pPr algn="just"/>
            <a:endParaRPr lang="ru-RU" dirty="0">
              <a:latin typeface="+mj-lt"/>
            </a:endParaRPr>
          </a:p>
          <a:p>
            <a:pPr algn="just"/>
            <a:r>
              <a:rPr lang="ru-RU" dirty="0">
                <a:latin typeface="+mj-lt"/>
              </a:rPr>
              <a:t>Новым явилось введение паспортной системы для торговых людей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423872-4200-40BB-93E6-66F2AE67C27D}"/>
              </a:ext>
            </a:extLst>
          </p:cNvPr>
          <p:cNvSpPr txBox="1"/>
          <p:nvPr/>
        </p:nvSpPr>
        <p:spPr>
          <a:xfrm>
            <a:off x="1247140" y="4620916"/>
            <a:ext cx="2103120" cy="369332"/>
          </a:xfrm>
          <a:custGeom>
            <a:avLst/>
            <a:gdLst>
              <a:gd name="connsiteX0" fmla="*/ 0 w 2103120"/>
              <a:gd name="connsiteY0" fmla="*/ 0 h 369332"/>
              <a:gd name="connsiteX1" fmla="*/ 546811 w 2103120"/>
              <a:gd name="connsiteY1" fmla="*/ 0 h 369332"/>
              <a:gd name="connsiteX2" fmla="*/ 1009498 w 2103120"/>
              <a:gd name="connsiteY2" fmla="*/ 0 h 369332"/>
              <a:gd name="connsiteX3" fmla="*/ 1556309 w 2103120"/>
              <a:gd name="connsiteY3" fmla="*/ 0 h 369332"/>
              <a:gd name="connsiteX4" fmla="*/ 2103120 w 2103120"/>
              <a:gd name="connsiteY4" fmla="*/ 0 h 369332"/>
              <a:gd name="connsiteX5" fmla="*/ 2103120 w 2103120"/>
              <a:gd name="connsiteY5" fmla="*/ 369332 h 369332"/>
              <a:gd name="connsiteX6" fmla="*/ 1577340 w 2103120"/>
              <a:gd name="connsiteY6" fmla="*/ 369332 h 369332"/>
              <a:gd name="connsiteX7" fmla="*/ 1009498 w 2103120"/>
              <a:gd name="connsiteY7" fmla="*/ 369332 h 369332"/>
              <a:gd name="connsiteX8" fmla="*/ 0 w 2103120"/>
              <a:gd name="connsiteY8" fmla="*/ 369332 h 369332"/>
              <a:gd name="connsiteX9" fmla="*/ 0 w 2103120"/>
              <a:gd name="connsiteY9" fmla="*/ 0 h 36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03120" h="369332" fill="none" extrusionOk="0">
                <a:moveTo>
                  <a:pt x="0" y="0"/>
                </a:moveTo>
                <a:cubicBezTo>
                  <a:pt x="157260" y="21683"/>
                  <a:pt x="365272" y="-13998"/>
                  <a:pt x="546811" y="0"/>
                </a:cubicBezTo>
                <a:cubicBezTo>
                  <a:pt x="728350" y="13998"/>
                  <a:pt x="878882" y="-13392"/>
                  <a:pt x="1009498" y="0"/>
                </a:cubicBezTo>
                <a:cubicBezTo>
                  <a:pt x="1140114" y="13392"/>
                  <a:pt x="1413106" y="-10887"/>
                  <a:pt x="1556309" y="0"/>
                </a:cubicBezTo>
                <a:cubicBezTo>
                  <a:pt x="1699512" y="10887"/>
                  <a:pt x="1897650" y="-169"/>
                  <a:pt x="2103120" y="0"/>
                </a:cubicBezTo>
                <a:cubicBezTo>
                  <a:pt x="2112018" y="125167"/>
                  <a:pt x="2119780" y="287928"/>
                  <a:pt x="2103120" y="369332"/>
                </a:cubicBezTo>
                <a:cubicBezTo>
                  <a:pt x="1978379" y="376498"/>
                  <a:pt x="1792782" y="394418"/>
                  <a:pt x="1577340" y="369332"/>
                </a:cubicBezTo>
                <a:cubicBezTo>
                  <a:pt x="1361898" y="344246"/>
                  <a:pt x="1127952" y="372340"/>
                  <a:pt x="1009498" y="369332"/>
                </a:cubicBezTo>
                <a:cubicBezTo>
                  <a:pt x="891044" y="366324"/>
                  <a:pt x="235824" y="413186"/>
                  <a:pt x="0" y="369332"/>
                </a:cubicBezTo>
                <a:cubicBezTo>
                  <a:pt x="-13715" y="188390"/>
                  <a:pt x="-5530" y="122903"/>
                  <a:pt x="0" y="0"/>
                </a:cubicBezTo>
                <a:close/>
              </a:path>
              <a:path w="2103120" h="369332" stroke="0" extrusionOk="0">
                <a:moveTo>
                  <a:pt x="0" y="0"/>
                </a:moveTo>
                <a:cubicBezTo>
                  <a:pt x="219100" y="2572"/>
                  <a:pt x="286460" y="20869"/>
                  <a:pt x="483718" y="0"/>
                </a:cubicBezTo>
                <a:cubicBezTo>
                  <a:pt x="680976" y="-20869"/>
                  <a:pt x="766909" y="9533"/>
                  <a:pt x="946404" y="0"/>
                </a:cubicBezTo>
                <a:cubicBezTo>
                  <a:pt x="1125899" y="-9533"/>
                  <a:pt x="1297937" y="7985"/>
                  <a:pt x="1451153" y="0"/>
                </a:cubicBezTo>
                <a:cubicBezTo>
                  <a:pt x="1604369" y="-7985"/>
                  <a:pt x="1853393" y="-17248"/>
                  <a:pt x="2103120" y="0"/>
                </a:cubicBezTo>
                <a:cubicBezTo>
                  <a:pt x="2107425" y="152767"/>
                  <a:pt x="2114313" y="248843"/>
                  <a:pt x="2103120" y="369332"/>
                </a:cubicBezTo>
                <a:cubicBezTo>
                  <a:pt x="1916572" y="355828"/>
                  <a:pt x="1770449" y="374906"/>
                  <a:pt x="1619402" y="369332"/>
                </a:cubicBezTo>
                <a:cubicBezTo>
                  <a:pt x="1468355" y="363758"/>
                  <a:pt x="1234433" y="356925"/>
                  <a:pt x="1114654" y="369332"/>
                </a:cubicBezTo>
                <a:cubicBezTo>
                  <a:pt x="994875" y="381739"/>
                  <a:pt x="785549" y="355698"/>
                  <a:pt x="546811" y="369332"/>
                </a:cubicBezTo>
                <a:cubicBezTo>
                  <a:pt x="308073" y="382966"/>
                  <a:pt x="149566" y="391164"/>
                  <a:pt x="0" y="369332"/>
                </a:cubicBezTo>
                <a:cubicBezTo>
                  <a:pt x="-11773" y="214632"/>
                  <a:pt x="-2813" y="182622"/>
                  <a:pt x="0" y="0"/>
                </a:cubicBezTo>
                <a:close/>
              </a:path>
            </a:pathLst>
          </a:custGeom>
          <a:solidFill>
            <a:srgbClr val="FEE8CE"/>
          </a:solidFill>
          <a:ln w="63500">
            <a:solidFill>
              <a:srgbClr val="FEE8CE"/>
            </a:solidFill>
            <a:extLst>
              <a:ext uri="{C807C97D-BFC1-408E-A445-0C87EB9F89A2}">
                <ask:lineSketchStyleProps xmlns:ask="http://schemas.microsoft.com/office/drawing/2018/sketchyshapes" sd="1007475747">
                  <a:prstGeom prst="rect">
                    <a:avLst/>
                  </a:prstGeom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>
            <a:spAutoFit/>
          </a:bodyPr>
          <a:lstStyle/>
          <a:p>
            <a:r>
              <a:rPr lang="ru-RU" dirty="0">
                <a:latin typeface="+mj-lt"/>
              </a:rPr>
              <a:t>Таможенный устав</a:t>
            </a:r>
            <a:endParaRPr lang="ru-RU" dirty="0"/>
          </a:p>
        </p:txBody>
      </p:sp>
      <p:sp>
        <p:nvSpPr>
          <p:cNvPr id="12" name="Левая фигурная скобка 11">
            <a:extLst>
              <a:ext uri="{FF2B5EF4-FFF2-40B4-BE49-F238E27FC236}">
                <a16:creationId xmlns:a16="http://schemas.microsoft.com/office/drawing/2014/main" id="{E769B676-BD5E-43AE-9F26-DFEE16E1B78C}"/>
              </a:ext>
            </a:extLst>
          </p:cNvPr>
          <p:cNvSpPr/>
          <p:nvPr/>
        </p:nvSpPr>
        <p:spPr>
          <a:xfrm>
            <a:off x="3505200" y="3789920"/>
            <a:ext cx="711200" cy="2031325"/>
          </a:xfrm>
          <a:custGeom>
            <a:avLst/>
            <a:gdLst>
              <a:gd name="connsiteX0" fmla="*/ 711200 w 711200"/>
              <a:gd name="connsiteY0" fmla="*/ 2031325 h 2031325"/>
              <a:gd name="connsiteX1" fmla="*/ 355600 w 711200"/>
              <a:gd name="connsiteY1" fmla="*/ 1972061 h 2031325"/>
              <a:gd name="connsiteX2" fmla="*/ 355600 w 711200"/>
              <a:gd name="connsiteY2" fmla="*/ 1521691 h 2031325"/>
              <a:gd name="connsiteX3" fmla="*/ 355600 w 711200"/>
              <a:gd name="connsiteY3" fmla="*/ 1105965 h 2031325"/>
              <a:gd name="connsiteX4" fmla="*/ 0 w 711200"/>
              <a:gd name="connsiteY4" fmla="*/ 1046701 h 2031325"/>
              <a:gd name="connsiteX5" fmla="*/ 355600 w 711200"/>
              <a:gd name="connsiteY5" fmla="*/ 987437 h 2031325"/>
              <a:gd name="connsiteX6" fmla="*/ 355600 w 711200"/>
              <a:gd name="connsiteY6" fmla="*/ 541914 h 2031325"/>
              <a:gd name="connsiteX7" fmla="*/ 355600 w 711200"/>
              <a:gd name="connsiteY7" fmla="*/ 59264 h 2031325"/>
              <a:gd name="connsiteX8" fmla="*/ 711200 w 711200"/>
              <a:gd name="connsiteY8" fmla="*/ 0 h 2031325"/>
              <a:gd name="connsiteX9" fmla="*/ 711200 w 711200"/>
              <a:gd name="connsiteY9" fmla="*/ 717735 h 2031325"/>
              <a:gd name="connsiteX10" fmla="*/ 711200 w 711200"/>
              <a:gd name="connsiteY10" fmla="*/ 1415156 h 2031325"/>
              <a:gd name="connsiteX11" fmla="*/ 711200 w 711200"/>
              <a:gd name="connsiteY11" fmla="*/ 2031325 h 2031325"/>
              <a:gd name="connsiteX0" fmla="*/ 711200 w 711200"/>
              <a:gd name="connsiteY0" fmla="*/ 2031325 h 2031325"/>
              <a:gd name="connsiteX1" fmla="*/ 355600 w 711200"/>
              <a:gd name="connsiteY1" fmla="*/ 1972061 h 2031325"/>
              <a:gd name="connsiteX2" fmla="*/ 355600 w 711200"/>
              <a:gd name="connsiteY2" fmla="*/ 1521691 h 2031325"/>
              <a:gd name="connsiteX3" fmla="*/ 355600 w 711200"/>
              <a:gd name="connsiteY3" fmla="*/ 1105965 h 2031325"/>
              <a:gd name="connsiteX4" fmla="*/ 0 w 711200"/>
              <a:gd name="connsiteY4" fmla="*/ 1046701 h 2031325"/>
              <a:gd name="connsiteX5" fmla="*/ 355600 w 711200"/>
              <a:gd name="connsiteY5" fmla="*/ 987437 h 2031325"/>
              <a:gd name="connsiteX6" fmla="*/ 355600 w 711200"/>
              <a:gd name="connsiteY6" fmla="*/ 541914 h 2031325"/>
              <a:gd name="connsiteX7" fmla="*/ 355600 w 711200"/>
              <a:gd name="connsiteY7" fmla="*/ 59264 h 2031325"/>
              <a:gd name="connsiteX8" fmla="*/ 711200 w 711200"/>
              <a:gd name="connsiteY8" fmla="*/ 0 h 2031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11200" h="2031325" stroke="0" extrusionOk="0">
                <a:moveTo>
                  <a:pt x="711200" y="2031325"/>
                </a:moveTo>
                <a:cubicBezTo>
                  <a:pt x="513484" y="2030509"/>
                  <a:pt x="353292" y="2005658"/>
                  <a:pt x="355600" y="1972061"/>
                </a:cubicBezTo>
                <a:cubicBezTo>
                  <a:pt x="371998" y="1879649"/>
                  <a:pt x="361942" y="1670723"/>
                  <a:pt x="355600" y="1521691"/>
                </a:cubicBezTo>
                <a:cubicBezTo>
                  <a:pt x="349259" y="1372659"/>
                  <a:pt x="372798" y="1199143"/>
                  <a:pt x="355600" y="1105965"/>
                </a:cubicBezTo>
                <a:cubicBezTo>
                  <a:pt x="325736" y="1056895"/>
                  <a:pt x="214704" y="1055450"/>
                  <a:pt x="0" y="1046701"/>
                </a:cubicBezTo>
                <a:cubicBezTo>
                  <a:pt x="204342" y="1047644"/>
                  <a:pt x="357250" y="1016773"/>
                  <a:pt x="355600" y="987437"/>
                </a:cubicBezTo>
                <a:cubicBezTo>
                  <a:pt x="354293" y="848402"/>
                  <a:pt x="336119" y="647929"/>
                  <a:pt x="355600" y="541914"/>
                </a:cubicBezTo>
                <a:cubicBezTo>
                  <a:pt x="375081" y="435899"/>
                  <a:pt x="366173" y="269154"/>
                  <a:pt x="355600" y="59264"/>
                </a:cubicBezTo>
                <a:cubicBezTo>
                  <a:pt x="370049" y="34622"/>
                  <a:pt x="549616" y="8369"/>
                  <a:pt x="711200" y="0"/>
                </a:cubicBezTo>
                <a:cubicBezTo>
                  <a:pt x="735561" y="156498"/>
                  <a:pt x="704205" y="528653"/>
                  <a:pt x="711200" y="717735"/>
                </a:cubicBezTo>
                <a:cubicBezTo>
                  <a:pt x="718195" y="906818"/>
                  <a:pt x="725370" y="1239051"/>
                  <a:pt x="711200" y="1415156"/>
                </a:cubicBezTo>
                <a:cubicBezTo>
                  <a:pt x="697030" y="1591261"/>
                  <a:pt x="740831" y="1835128"/>
                  <a:pt x="711200" y="2031325"/>
                </a:cubicBezTo>
                <a:close/>
              </a:path>
              <a:path w="711200" h="2031325" fill="none" extrusionOk="0">
                <a:moveTo>
                  <a:pt x="711200" y="2031325"/>
                </a:moveTo>
                <a:cubicBezTo>
                  <a:pt x="513221" y="2030919"/>
                  <a:pt x="359543" y="1999897"/>
                  <a:pt x="355600" y="1972061"/>
                </a:cubicBezTo>
                <a:cubicBezTo>
                  <a:pt x="338932" y="1773744"/>
                  <a:pt x="365917" y="1719713"/>
                  <a:pt x="355600" y="1521691"/>
                </a:cubicBezTo>
                <a:cubicBezTo>
                  <a:pt x="345284" y="1323669"/>
                  <a:pt x="341554" y="1227149"/>
                  <a:pt x="355600" y="1105965"/>
                </a:cubicBezTo>
                <a:cubicBezTo>
                  <a:pt x="354442" y="1077594"/>
                  <a:pt x="189371" y="1025579"/>
                  <a:pt x="0" y="1046701"/>
                </a:cubicBezTo>
                <a:cubicBezTo>
                  <a:pt x="203335" y="1045291"/>
                  <a:pt x="362516" y="1021292"/>
                  <a:pt x="355600" y="987437"/>
                </a:cubicBezTo>
                <a:cubicBezTo>
                  <a:pt x="365348" y="781045"/>
                  <a:pt x="359916" y="724086"/>
                  <a:pt x="355600" y="541914"/>
                </a:cubicBezTo>
                <a:cubicBezTo>
                  <a:pt x="351284" y="359742"/>
                  <a:pt x="377140" y="188490"/>
                  <a:pt x="355600" y="59264"/>
                </a:cubicBezTo>
                <a:cubicBezTo>
                  <a:pt x="356647" y="36472"/>
                  <a:pt x="531453" y="-5599"/>
                  <a:pt x="711200" y="0"/>
                </a:cubicBezTo>
              </a:path>
            </a:pathLst>
          </a:custGeom>
          <a:ln w="15875">
            <a:solidFill>
              <a:schemeClr val="accent1">
                <a:lumMod val="40000"/>
                <a:lumOff val="60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leftBrace">
                    <a:avLst>
                      <a:gd name="adj1" fmla="val 8333"/>
                      <a:gd name="adj2" fmla="val 51528"/>
                    </a:avLst>
                  </a:prstGeom>
                  <ask:type>
                    <ask:lineSketchNon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176239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5AFFCB4-49F4-407B-8D90-B5EDEDFB1D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168400"/>
          </a:xfrm>
        </p:spPr>
        <p:txBody>
          <a:bodyPr>
            <a:normAutofit/>
          </a:bodyPr>
          <a:lstStyle/>
          <a:p>
            <a:pPr algn="r"/>
            <a:r>
              <a:rPr lang="ru-RU" sz="2400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Государственно-административные реформы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6B7FC77-0830-4EC4-84F3-30D90D5039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63172"/>
            <a:ext cx="10515600" cy="2207895"/>
          </a:xfrm>
          <a:custGeom>
            <a:avLst/>
            <a:gdLst>
              <a:gd name="connsiteX0" fmla="*/ 0 w 10515600"/>
              <a:gd name="connsiteY0" fmla="*/ 0 h 2207895"/>
              <a:gd name="connsiteX1" fmla="*/ 657225 w 10515600"/>
              <a:gd name="connsiteY1" fmla="*/ 0 h 2207895"/>
              <a:gd name="connsiteX2" fmla="*/ 1314450 w 10515600"/>
              <a:gd name="connsiteY2" fmla="*/ 0 h 2207895"/>
              <a:gd name="connsiteX3" fmla="*/ 1656207 w 10515600"/>
              <a:gd name="connsiteY3" fmla="*/ 0 h 2207895"/>
              <a:gd name="connsiteX4" fmla="*/ 2313432 w 10515600"/>
              <a:gd name="connsiteY4" fmla="*/ 0 h 2207895"/>
              <a:gd name="connsiteX5" fmla="*/ 3180969 w 10515600"/>
              <a:gd name="connsiteY5" fmla="*/ 0 h 2207895"/>
              <a:gd name="connsiteX6" fmla="*/ 3733038 w 10515600"/>
              <a:gd name="connsiteY6" fmla="*/ 0 h 2207895"/>
              <a:gd name="connsiteX7" fmla="*/ 4285107 w 10515600"/>
              <a:gd name="connsiteY7" fmla="*/ 0 h 2207895"/>
              <a:gd name="connsiteX8" fmla="*/ 4942332 w 10515600"/>
              <a:gd name="connsiteY8" fmla="*/ 0 h 2207895"/>
              <a:gd name="connsiteX9" fmla="*/ 5704713 w 10515600"/>
              <a:gd name="connsiteY9" fmla="*/ 0 h 2207895"/>
              <a:gd name="connsiteX10" fmla="*/ 6467094 w 10515600"/>
              <a:gd name="connsiteY10" fmla="*/ 0 h 2207895"/>
              <a:gd name="connsiteX11" fmla="*/ 7229475 w 10515600"/>
              <a:gd name="connsiteY11" fmla="*/ 0 h 2207895"/>
              <a:gd name="connsiteX12" fmla="*/ 8097012 w 10515600"/>
              <a:gd name="connsiteY12" fmla="*/ 0 h 2207895"/>
              <a:gd name="connsiteX13" fmla="*/ 8754237 w 10515600"/>
              <a:gd name="connsiteY13" fmla="*/ 0 h 2207895"/>
              <a:gd name="connsiteX14" fmla="*/ 9516618 w 10515600"/>
              <a:gd name="connsiteY14" fmla="*/ 0 h 2207895"/>
              <a:gd name="connsiteX15" fmla="*/ 10515600 w 10515600"/>
              <a:gd name="connsiteY15" fmla="*/ 0 h 2207895"/>
              <a:gd name="connsiteX16" fmla="*/ 10515600 w 10515600"/>
              <a:gd name="connsiteY16" fmla="*/ 551974 h 2207895"/>
              <a:gd name="connsiteX17" fmla="*/ 10515600 w 10515600"/>
              <a:gd name="connsiteY17" fmla="*/ 1126026 h 2207895"/>
              <a:gd name="connsiteX18" fmla="*/ 10515600 w 10515600"/>
              <a:gd name="connsiteY18" fmla="*/ 1722158 h 2207895"/>
              <a:gd name="connsiteX19" fmla="*/ 10515600 w 10515600"/>
              <a:gd name="connsiteY19" fmla="*/ 2207895 h 2207895"/>
              <a:gd name="connsiteX20" fmla="*/ 10068687 w 10515600"/>
              <a:gd name="connsiteY20" fmla="*/ 2207895 h 2207895"/>
              <a:gd name="connsiteX21" fmla="*/ 9516618 w 10515600"/>
              <a:gd name="connsiteY21" fmla="*/ 2207895 h 2207895"/>
              <a:gd name="connsiteX22" fmla="*/ 8754237 w 10515600"/>
              <a:gd name="connsiteY22" fmla="*/ 2207895 h 2207895"/>
              <a:gd name="connsiteX23" fmla="*/ 8097012 w 10515600"/>
              <a:gd name="connsiteY23" fmla="*/ 2207895 h 2207895"/>
              <a:gd name="connsiteX24" fmla="*/ 7755255 w 10515600"/>
              <a:gd name="connsiteY24" fmla="*/ 2207895 h 2207895"/>
              <a:gd name="connsiteX25" fmla="*/ 7203186 w 10515600"/>
              <a:gd name="connsiteY25" fmla="*/ 2207895 h 2207895"/>
              <a:gd name="connsiteX26" fmla="*/ 6440805 w 10515600"/>
              <a:gd name="connsiteY26" fmla="*/ 2207895 h 2207895"/>
              <a:gd name="connsiteX27" fmla="*/ 5993892 w 10515600"/>
              <a:gd name="connsiteY27" fmla="*/ 2207895 h 2207895"/>
              <a:gd name="connsiteX28" fmla="*/ 5126355 w 10515600"/>
              <a:gd name="connsiteY28" fmla="*/ 2207895 h 2207895"/>
              <a:gd name="connsiteX29" fmla="*/ 4258818 w 10515600"/>
              <a:gd name="connsiteY29" fmla="*/ 2207895 h 2207895"/>
              <a:gd name="connsiteX30" fmla="*/ 3601593 w 10515600"/>
              <a:gd name="connsiteY30" fmla="*/ 2207895 h 2207895"/>
              <a:gd name="connsiteX31" fmla="*/ 2734056 w 10515600"/>
              <a:gd name="connsiteY31" fmla="*/ 2207895 h 2207895"/>
              <a:gd name="connsiteX32" fmla="*/ 2076831 w 10515600"/>
              <a:gd name="connsiteY32" fmla="*/ 2207895 h 2207895"/>
              <a:gd name="connsiteX33" fmla="*/ 1314450 w 10515600"/>
              <a:gd name="connsiteY33" fmla="*/ 2207895 h 2207895"/>
              <a:gd name="connsiteX34" fmla="*/ 972693 w 10515600"/>
              <a:gd name="connsiteY34" fmla="*/ 2207895 h 2207895"/>
              <a:gd name="connsiteX35" fmla="*/ 0 w 10515600"/>
              <a:gd name="connsiteY35" fmla="*/ 2207895 h 2207895"/>
              <a:gd name="connsiteX36" fmla="*/ 0 w 10515600"/>
              <a:gd name="connsiteY36" fmla="*/ 1678000 h 2207895"/>
              <a:gd name="connsiteX37" fmla="*/ 0 w 10515600"/>
              <a:gd name="connsiteY37" fmla="*/ 1148105 h 2207895"/>
              <a:gd name="connsiteX38" fmla="*/ 0 w 10515600"/>
              <a:gd name="connsiteY38" fmla="*/ 640290 h 2207895"/>
              <a:gd name="connsiteX39" fmla="*/ 0 w 10515600"/>
              <a:gd name="connsiteY39" fmla="*/ 0 h 2207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0515600" h="2207895" fill="none" extrusionOk="0">
                <a:moveTo>
                  <a:pt x="0" y="0"/>
                </a:moveTo>
                <a:cubicBezTo>
                  <a:pt x="202415" y="-30815"/>
                  <a:pt x="448319" y="-4060"/>
                  <a:pt x="657225" y="0"/>
                </a:cubicBezTo>
                <a:cubicBezTo>
                  <a:pt x="866131" y="4060"/>
                  <a:pt x="1155695" y="-6233"/>
                  <a:pt x="1314450" y="0"/>
                </a:cubicBezTo>
                <a:cubicBezTo>
                  <a:pt x="1473206" y="6233"/>
                  <a:pt x="1518908" y="5661"/>
                  <a:pt x="1656207" y="0"/>
                </a:cubicBezTo>
                <a:cubicBezTo>
                  <a:pt x="1793506" y="-5661"/>
                  <a:pt x="2155413" y="26022"/>
                  <a:pt x="2313432" y="0"/>
                </a:cubicBezTo>
                <a:cubicBezTo>
                  <a:pt x="2471452" y="-26022"/>
                  <a:pt x="2851744" y="32230"/>
                  <a:pt x="3180969" y="0"/>
                </a:cubicBezTo>
                <a:cubicBezTo>
                  <a:pt x="3510194" y="-32230"/>
                  <a:pt x="3553255" y="3064"/>
                  <a:pt x="3733038" y="0"/>
                </a:cubicBezTo>
                <a:cubicBezTo>
                  <a:pt x="3912821" y="-3064"/>
                  <a:pt x="4142129" y="-21096"/>
                  <a:pt x="4285107" y="0"/>
                </a:cubicBezTo>
                <a:cubicBezTo>
                  <a:pt x="4428085" y="21096"/>
                  <a:pt x="4717817" y="17386"/>
                  <a:pt x="4942332" y="0"/>
                </a:cubicBezTo>
                <a:cubicBezTo>
                  <a:pt x="5166847" y="-17386"/>
                  <a:pt x="5535338" y="-35143"/>
                  <a:pt x="5704713" y="0"/>
                </a:cubicBezTo>
                <a:cubicBezTo>
                  <a:pt x="5874088" y="35143"/>
                  <a:pt x="6167490" y="4103"/>
                  <a:pt x="6467094" y="0"/>
                </a:cubicBezTo>
                <a:cubicBezTo>
                  <a:pt x="6766698" y="-4103"/>
                  <a:pt x="6985592" y="16641"/>
                  <a:pt x="7229475" y="0"/>
                </a:cubicBezTo>
                <a:cubicBezTo>
                  <a:pt x="7473358" y="-16641"/>
                  <a:pt x="7716883" y="-9276"/>
                  <a:pt x="8097012" y="0"/>
                </a:cubicBezTo>
                <a:cubicBezTo>
                  <a:pt x="8477141" y="9276"/>
                  <a:pt x="8601179" y="29352"/>
                  <a:pt x="8754237" y="0"/>
                </a:cubicBezTo>
                <a:cubicBezTo>
                  <a:pt x="8907296" y="-29352"/>
                  <a:pt x="9158783" y="-6375"/>
                  <a:pt x="9516618" y="0"/>
                </a:cubicBezTo>
                <a:cubicBezTo>
                  <a:pt x="9874453" y="6375"/>
                  <a:pt x="10256524" y="-34333"/>
                  <a:pt x="10515600" y="0"/>
                </a:cubicBezTo>
                <a:cubicBezTo>
                  <a:pt x="10499041" y="172521"/>
                  <a:pt x="10541406" y="288027"/>
                  <a:pt x="10515600" y="551974"/>
                </a:cubicBezTo>
                <a:cubicBezTo>
                  <a:pt x="10489794" y="815921"/>
                  <a:pt x="10506163" y="953427"/>
                  <a:pt x="10515600" y="1126026"/>
                </a:cubicBezTo>
                <a:cubicBezTo>
                  <a:pt x="10525037" y="1298625"/>
                  <a:pt x="10513336" y="1585389"/>
                  <a:pt x="10515600" y="1722158"/>
                </a:cubicBezTo>
                <a:cubicBezTo>
                  <a:pt x="10517864" y="1858927"/>
                  <a:pt x="10511904" y="2004395"/>
                  <a:pt x="10515600" y="2207895"/>
                </a:cubicBezTo>
                <a:cubicBezTo>
                  <a:pt x="10344110" y="2220710"/>
                  <a:pt x="10171884" y="2186770"/>
                  <a:pt x="10068687" y="2207895"/>
                </a:cubicBezTo>
                <a:cubicBezTo>
                  <a:pt x="9965490" y="2229020"/>
                  <a:pt x="9754510" y="2224090"/>
                  <a:pt x="9516618" y="2207895"/>
                </a:cubicBezTo>
                <a:cubicBezTo>
                  <a:pt x="9278726" y="2191700"/>
                  <a:pt x="9017485" y="2222345"/>
                  <a:pt x="8754237" y="2207895"/>
                </a:cubicBezTo>
                <a:cubicBezTo>
                  <a:pt x="8490989" y="2193445"/>
                  <a:pt x="8306370" y="2207141"/>
                  <a:pt x="8097012" y="2207895"/>
                </a:cubicBezTo>
                <a:cubicBezTo>
                  <a:pt x="7887655" y="2208649"/>
                  <a:pt x="7837242" y="2220550"/>
                  <a:pt x="7755255" y="2207895"/>
                </a:cubicBezTo>
                <a:cubicBezTo>
                  <a:pt x="7673268" y="2195240"/>
                  <a:pt x="7365177" y="2226330"/>
                  <a:pt x="7203186" y="2207895"/>
                </a:cubicBezTo>
                <a:cubicBezTo>
                  <a:pt x="7041195" y="2189460"/>
                  <a:pt x="6777036" y="2216264"/>
                  <a:pt x="6440805" y="2207895"/>
                </a:cubicBezTo>
                <a:cubicBezTo>
                  <a:pt x="6104574" y="2199526"/>
                  <a:pt x="6176629" y="2196168"/>
                  <a:pt x="5993892" y="2207895"/>
                </a:cubicBezTo>
                <a:cubicBezTo>
                  <a:pt x="5811155" y="2219622"/>
                  <a:pt x="5367493" y="2229630"/>
                  <a:pt x="5126355" y="2207895"/>
                </a:cubicBezTo>
                <a:cubicBezTo>
                  <a:pt x="4885217" y="2186160"/>
                  <a:pt x="4530761" y="2204749"/>
                  <a:pt x="4258818" y="2207895"/>
                </a:cubicBezTo>
                <a:cubicBezTo>
                  <a:pt x="3986875" y="2211041"/>
                  <a:pt x="3820422" y="2214909"/>
                  <a:pt x="3601593" y="2207895"/>
                </a:cubicBezTo>
                <a:cubicBezTo>
                  <a:pt x="3382764" y="2200881"/>
                  <a:pt x="2985872" y="2214169"/>
                  <a:pt x="2734056" y="2207895"/>
                </a:cubicBezTo>
                <a:cubicBezTo>
                  <a:pt x="2482240" y="2201621"/>
                  <a:pt x="2330806" y="2228675"/>
                  <a:pt x="2076831" y="2207895"/>
                </a:cubicBezTo>
                <a:cubicBezTo>
                  <a:pt x="1822857" y="2187115"/>
                  <a:pt x="1653903" y="2220794"/>
                  <a:pt x="1314450" y="2207895"/>
                </a:cubicBezTo>
                <a:cubicBezTo>
                  <a:pt x="974997" y="2194996"/>
                  <a:pt x="1089020" y="2194864"/>
                  <a:pt x="972693" y="2207895"/>
                </a:cubicBezTo>
                <a:cubicBezTo>
                  <a:pt x="856366" y="2220926"/>
                  <a:pt x="387003" y="2203544"/>
                  <a:pt x="0" y="2207895"/>
                </a:cubicBezTo>
                <a:cubicBezTo>
                  <a:pt x="14631" y="1959674"/>
                  <a:pt x="21411" y="1877528"/>
                  <a:pt x="0" y="1678000"/>
                </a:cubicBezTo>
                <a:cubicBezTo>
                  <a:pt x="-21411" y="1478472"/>
                  <a:pt x="-7606" y="1291180"/>
                  <a:pt x="0" y="1148105"/>
                </a:cubicBezTo>
                <a:cubicBezTo>
                  <a:pt x="7606" y="1005031"/>
                  <a:pt x="-2426" y="742318"/>
                  <a:pt x="0" y="640290"/>
                </a:cubicBezTo>
                <a:cubicBezTo>
                  <a:pt x="2426" y="538263"/>
                  <a:pt x="-930" y="149969"/>
                  <a:pt x="0" y="0"/>
                </a:cubicBezTo>
                <a:close/>
              </a:path>
              <a:path w="10515600" h="2207895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05627" y="207500"/>
                  <a:pt x="10510652" y="383442"/>
                  <a:pt x="10515600" y="596132"/>
                </a:cubicBezTo>
                <a:cubicBezTo>
                  <a:pt x="10520548" y="808822"/>
                  <a:pt x="10537978" y="987823"/>
                  <a:pt x="10515600" y="1170184"/>
                </a:cubicBezTo>
                <a:cubicBezTo>
                  <a:pt x="10493222" y="1352545"/>
                  <a:pt x="10528881" y="1936674"/>
                  <a:pt x="10515600" y="2207895"/>
                </a:cubicBezTo>
                <a:cubicBezTo>
                  <a:pt x="10379838" y="2222331"/>
                  <a:pt x="10318768" y="2203539"/>
                  <a:pt x="10173843" y="2207895"/>
                </a:cubicBezTo>
                <a:cubicBezTo>
                  <a:pt x="10028918" y="2212251"/>
                  <a:pt x="9488444" y="2242156"/>
                  <a:pt x="9306306" y="2207895"/>
                </a:cubicBezTo>
                <a:cubicBezTo>
                  <a:pt x="9124168" y="2173634"/>
                  <a:pt x="8818011" y="2240019"/>
                  <a:pt x="8649081" y="2207895"/>
                </a:cubicBezTo>
                <a:cubicBezTo>
                  <a:pt x="8480152" y="2175771"/>
                  <a:pt x="8363786" y="2207489"/>
                  <a:pt x="8202168" y="2207895"/>
                </a:cubicBezTo>
                <a:cubicBezTo>
                  <a:pt x="8040550" y="2208301"/>
                  <a:pt x="7746111" y="2231637"/>
                  <a:pt x="7544943" y="2207895"/>
                </a:cubicBezTo>
                <a:cubicBezTo>
                  <a:pt x="7343775" y="2184153"/>
                  <a:pt x="7307118" y="2191533"/>
                  <a:pt x="7203186" y="2207895"/>
                </a:cubicBezTo>
                <a:cubicBezTo>
                  <a:pt x="7099254" y="2224257"/>
                  <a:pt x="7003115" y="2214561"/>
                  <a:pt x="6861429" y="2207895"/>
                </a:cubicBezTo>
                <a:cubicBezTo>
                  <a:pt x="6719743" y="2201229"/>
                  <a:pt x="6377676" y="2176813"/>
                  <a:pt x="6204204" y="2207895"/>
                </a:cubicBezTo>
                <a:cubicBezTo>
                  <a:pt x="6030733" y="2238977"/>
                  <a:pt x="5863231" y="2201825"/>
                  <a:pt x="5757291" y="2207895"/>
                </a:cubicBezTo>
                <a:cubicBezTo>
                  <a:pt x="5651351" y="2213965"/>
                  <a:pt x="5362657" y="2213487"/>
                  <a:pt x="4994910" y="2207895"/>
                </a:cubicBezTo>
                <a:cubicBezTo>
                  <a:pt x="4627163" y="2202303"/>
                  <a:pt x="4754202" y="2210303"/>
                  <a:pt x="4547997" y="2207895"/>
                </a:cubicBezTo>
                <a:cubicBezTo>
                  <a:pt x="4341792" y="2205487"/>
                  <a:pt x="3991446" y="2226410"/>
                  <a:pt x="3785616" y="2207895"/>
                </a:cubicBezTo>
                <a:cubicBezTo>
                  <a:pt x="3579786" y="2189380"/>
                  <a:pt x="3556508" y="2194592"/>
                  <a:pt x="3443859" y="2207895"/>
                </a:cubicBezTo>
                <a:cubicBezTo>
                  <a:pt x="3331210" y="2221198"/>
                  <a:pt x="2995215" y="2229544"/>
                  <a:pt x="2681478" y="2207895"/>
                </a:cubicBezTo>
                <a:cubicBezTo>
                  <a:pt x="2367741" y="2186246"/>
                  <a:pt x="2413204" y="2218400"/>
                  <a:pt x="2234565" y="2207895"/>
                </a:cubicBezTo>
                <a:cubicBezTo>
                  <a:pt x="2055926" y="2197390"/>
                  <a:pt x="2055871" y="2198459"/>
                  <a:pt x="1892808" y="2207895"/>
                </a:cubicBezTo>
                <a:cubicBezTo>
                  <a:pt x="1729745" y="2217331"/>
                  <a:pt x="1627147" y="2217939"/>
                  <a:pt x="1445895" y="2207895"/>
                </a:cubicBezTo>
                <a:cubicBezTo>
                  <a:pt x="1264643" y="2197851"/>
                  <a:pt x="966407" y="2221035"/>
                  <a:pt x="683514" y="2207895"/>
                </a:cubicBezTo>
                <a:cubicBezTo>
                  <a:pt x="400621" y="2194755"/>
                  <a:pt x="336738" y="2213446"/>
                  <a:pt x="0" y="2207895"/>
                </a:cubicBezTo>
                <a:cubicBezTo>
                  <a:pt x="-5165" y="2085302"/>
                  <a:pt x="19559" y="1882670"/>
                  <a:pt x="0" y="1722158"/>
                </a:cubicBezTo>
                <a:cubicBezTo>
                  <a:pt x="-19559" y="1561646"/>
                  <a:pt x="-8370" y="1462328"/>
                  <a:pt x="0" y="1236421"/>
                </a:cubicBezTo>
                <a:cubicBezTo>
                  <a:pt x="8370" y="1010514"/>
                  <a:pt x="27587" y="797603"/>
                  <a:pt x="0" y="662369"/>
                </a:cubicBezTo>
                <a:cubicBezTo>
                  <a:pt x="-27587" y="527135"/>
                  <a:pt x="-14400" y="182243"/>
                  <a:pt x="0" y="0"/>
                </a:cubicBezTo>
                <a:close/>
              </a:path>
            </a:pathLst>
          </a:custGeom>
          <a:ln w="63500">
            <a:solidFill>
              <a:schemeClr val="accent1">
                <a:lumMod val="20000"/>
                <a:lumOff val="80000"/>
                <a:alpha val="99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sk:type>
                    <ask:lineSketchFreehand/>
                  </ask:type>
                </ask:lineSketchStyleProps>
              </a:ext>
            </a:extLst>
          </a:ln>
        </p:spPr>
        <p:txBody>
          <a:bodyPr>
            <a:normAutofit fontScale="77500" lnSpcReduction="20000"/>
          </a:bodyPr>
          <a:lstStyle/>
          <a:p>
            <a:pPr marL="0" indent="0" algn="just">
              <a:buNone/>
            </a:pPr>
            <a:r>
              <a:rPr lang="ru-RU" b="1" dirty="0">
                <a:latin typeface="+mj-lt"/>
              </a:rPr>
              <a:t>Произошли следующие мероприятия:</a:t>
            </a:r>
          </a:p>
          <a:p>
            <a:pPr marL="0" indent="0" algn="just">
              <a:buNone/>
            </a:pPr>
            <a:r>
              <a:rPr lang="ru-RU" dirty="0">
                <a:latin typeface="+mj-lt"/>
              </a:rPr>
              <a:t>• Елизавета Петровна, как когда-то и Анна Иоанновна, полностью восстановила в правах Сенат и упразднила Кабинет Министров;</a:t>
            </a:r>
          </a:p>
          <a:p>
            <a:pPr marL="0" indent="0" algn="just">
              <a:buNone/>
            </a:pPr>
            <a:r>
              <a:rPr lang="ru-RU" dirty="0">
                <a:latin typeface="+mj-lt"/>
              </a:rPr>
              <a:t>• было принято решение восстановить </a:t>
            </a:r>
            <a:r>
              <a:rPr lang="ru-RU" b="1" dirty="0">
                <a:latin typeface="+mj-lt"/>
              </a:rPr>
              <a:t>Главный Магистрат</a:t>
            </a:r>
            <a:r>
              <a:rPr lang="ru-RU" dirty="0">
                <a:latin typeface="+mj-lt"/>
              </a:rPr>
              <a:t>;</a:t>
            </a:r>
          </a:p>
          <a:p>
            <a:pPr marL="0" indent="0" algn="just">
              <a:buNone/>
            </a:pPr>
            <a:r>
              <a:rPr lang="ru-RU" dirty="0">
                <a:latin typeface="+mj-lt"/>
              </a:rPr>
              <a:t>• была создана </a:t>
            </a:r>
            <a:r>
              <a:rPr lang="ru-RU" b="1" dirty="0">
                <a:latin typeface="+mj-lt"/>
              </a:rPr>
              <a:t>Уложенная Комиссия </a:t>
            </a:r>
            <a:r>
              <a:rPr lang="ru-RU" dirty="0">
                <a:latin typeface="+mj-lt"/>
              </a:rPr>
              <a:t>(</a:t>
            </a:r>
            <a:r>
              <a:rPr lang="ru-RU" b="1" dirty="0">
                <a:latin typeface="+mj-lt"/>
              </a:rPr>
              <a:t>1754 год</a:t>
            </a:r>
            <a:r>
              <a:rPr lang="ru-RU" dirty="0">
                <a:latin typeface="+mj-lt"/>
              </a:rPr>
              <a:t>), основной целью существования которой стала работа по расширению прав и привилегий российского дворянства;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0B4955-85CA-4930-9E05-2602BFC1011F}"/>
              </a:ext>
            </a:extLst>
          </p:cNvPr>
          <p:cNvSpPr txBox="1"/>
          <p:nvPr/>
        </p:nvSpPr>
        <p:spPr>
          <a:xfrm>
            <a:off x="728980" y="5467533"/>
            <a:ext cx="107340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b="1" dirty="0">
                <a:latin typeface="+mj-lt"/>
              </a:rPr>
              <a:t>Главный магистрат </a:t>
            </a:r>
            <a:r>
              <a:rPr lang="ru-RU" dirty="0">
                <a:latin typeface="+mj-lt"/>
              </a:rPr>
              <a:t>— высшее государственное учреждение, основанное в Санкт-Петербурге по указу царя Петра I в 1720 году как главное начальственное учреждение над городовыми магистратами других городов.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B64596-5865-4536-B9C7-4FD28486A74D}"/>
              </a:ext>
            </a:extLst>
          </p:cNvPr>
          <p:cNvSpPr txBox="1"/>
          <p:nvPr/>
        </p:nvSpPr>
        <p:spPr>
          <a:xfrm>
            <a:off x="838200" y="3561533"/>
            <a:ext cx="4963160" cy="1477328"/>
          </a:xfrm>
          <a:custGeom>
            <a:avLst/>
            <a:gdLst>
              <a:gd name="connsiteX0" fmla="*/ 0 w 4963160"/>
              <a:gd name="connsiteY0" fmla="*/ 0 h 1477328"/>
              <a:gd name="connsiteX1" fmla="*/ 719658 w 4963160"/>
              <a:gd name="connsiteY1" fmla="*/ 0 h 1477328"/>
              <a:gd name="connsiteX2" fmla="*/ 1389685 w 4963160"/>
              <a:gd name="connsiteY2" fmla="*/ 0 h 1477328"/>
              <a:gd name="connsiteX3" fmla="*/ 2010080 w 4963160"/>
              <a:gd name="connsiteY3" fmla="*/ 0 h 1477328"/>
              <a:gd name="connsiteX4" fmla="*/ 2630475 w 4963160"/>
              <a:gd name="connsiteY4" fmla="*/ 0 h 1477328"/>
              <a:gd name="connsiteX5" fmla="*/ 3350133 w 4963160"/>
              <a:gd name="connsiteY5" fmla="*/ 0 h 1477328"/>
              <a:gd name="connsiteX6" fmla="*/ 4020160 w 4963160"/>
              <a:gd name="connsiteY6" fmla="*/ 0 h 1477328"/>
              <a:gd name="connsiteX7" fmla="*/ 4963160 w 4963160"/>
              <a:gd name="connsiteY7" fmla="*/ 0 h 1477328"/>
              <a:gd name="connsiteX8" fmla="*/ 4963160 w 4963160"/>
              <a:gd name="connsiteY8" fmla="*/ 477669 h 1477328"/>
              <a:gd name="connsiteX9" fmla="*/ 4963160 w 4963160"/>
              <a:gd name="connsiteY9" fmla="*/ 925792 h 1477328"/>
              <a:gd name="connsiteX10" fmla="*/ 4963160 w 4963160"/>
              <a:gd name="connsiteY10" fmla="*/ 1477328 h 1477328"/>
              <a:gd name="connsiteX11" fmla="*/ 4442028 w 4963160"/>
              <a:gd name="connsiteY11" fmla="*/ 1477328 h 1477328"/>
              <a:gd name="connsiteX12" fmla="*/ 3722370 w 4963160"/>
              <a:gd name="connsiteY12" fmla="*/ 1477328 h 1477328"/>
              <a:gd name="connsiteX13" fmla="*/ 3151607 w 4963160"/>
              <a:gd name="connsiteY13" fmla="*/ 1477328 h 1477328"/>
              <a:gd name="connsiteX14" fmla="*/ 2431948 w 4963160"/>
              <a:gd name="connsiteY14" fmla="*/ 1477328 h 1477328"/>
              <a:gd name="connsiteX15" fmla="*/ 1910817 w 4963160"/>
              <a:gd name="connsiteY15" fmla="*/ 1477328 h 1477328"/>
              <a:gd name="connsiteX16" fmla="*/ 1439316 w 4963160"/>
              <a:gd name="connsiteY16" fmla="*/ 1477328 h 1477328"/>
              <a:gd name="connsiteX17" fmla="*/ 967816 w 4963160"/>
              <a:gd name="connsiteY17" fmla="*/ 1477328 h 1477328"/>
              <a:gd name="connsiteX18" fmla="*/ 0 w 4963160"/>
              <a:gd name="connsiteY18" fmla="*/ 1477328 h 1477328"/>
              <a:gd name="connsiteX19" fmla="*/ 0 w 4963160"/>
              <a:gd name="connsiteY19" fmla="*/ 1029205 h 1477328"/>
              <a:gd name="connsiteX20" fmla="*/ 0 w 4963160"/>
              <a:gd name="connsiteY20" fmla="*/ 507216 h 1477328"/>
              <a:gd name="connsiteX21" fmla="*/ 0 w 4963160"/>
              <a:gd name="connsiteY21" fmla="*/ 0 h 1477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4963160" h="1477328" fill="none" extrusionOk="0">
                <a:moveTo>
                  <a:pt x="0" y="0"/>
                </a:moveTo>
                <a:cubicBezTo>
                  <a:pt x="235001" y="25895"/>
                  <a:pt x="502748" y="-6590"/>
                  <a:pt x="719658" y="0"/>
                </a:cubicBezTo>
                <a:cubicBezTo>
                  <a:pt x="936568" y="6590"/>
                  <a:pt x="1061919" y="-13412"/>
                  <a:pt x="1389685" y="0"/>
                </a:cubicBezTo>
                <a:cubicBezTo>
                  <a:pt x="1717451" y="13412"/>
                  <a:pt x="1793928" y="-4215"/>
                  <a:pt x="2010080" y="0"/>
                </a:cubicBezTo>
                <a:cubicBezTo>
                  <a:pt x="2226232" y="4215"/>
                  <a:pt x="2419882" y="3029"/>
                  <a:pt x="2630475" y="0"/>
                </a:cubicBezTo>
                <a:cubicBezTo>
                  <a:pt x="2841069" y="-3029"/>
                  <a:pt x="3030354" y="29759"/>
                  <a:pt x="3350133" y="0"/>
                </a:cubicBezTo>
                <a:cubicBezTo>
                  <a:pt x="3669912" y="-29759"/>
                  <a:pt x="3688659" y="-30718"/>
                  <a:pt x="4020160" y="0"/>
                </a:cubicBezTo>
                <a:cubicBezTo>
                  <a:pt x="4351661" y="30718"/>
                  <a:pt x="4715482" y="22503"/>
                  <a:pt x="4963160" y="0"/>
                </a:cubicBezTo>
                <a:cubicBezTo>
                  <a:pt x="4960010" y="116177"/>
                  <a:pt x="4949284" y="360158"/>
                  <a:pt x="4963160" y="477669"/>
                </a:cubicBezTo>
                <a:cubicBezTo>
                  <a:pt x="4977036" y="595180"/>
                  <a:pt x="4978999" y="779549"/>
                  <a:pt x="4963160" y="925792"/>
                </a:cubicBezTo>
                <a:cubicBezTo>
                  <a:pt x="4947321" y="1072035"/>
                  <a:pt x="4954373" y="1247536"/>
                  <a:pt x="4963160" y="1477328"/>
                </a:cubicBezTo>
                <a:cubicBezTo>
                  <a:pt x="4732373" y="1474375"/>
                  <a:pt x="4687276" y="1485374"/>
                  <a:pt x="4442028" y="1477328"/>
                </a:cubicBezTo>
                <a:cubicBezTo>
                  <a:pt x="4196780" y="1469282"/>
                  <a:pt x="4051648" y="1506437"/>
                  <a:pt x="3722370" y="1477328"/>
                </a:cubicBezTo>
                <a:cubicBezTo>
                  <a:pt x="3393092" y="1448219"/>
                  <a:pt x="3304974" y="1472196"/>
                  <a:pt x="3151607" y="1477328"/>
                </a:cubicBezTo>
                <a:cubicBezTo>
                  <a:pt x="2998240" y="1482460"/>
                  <a:pt x="2779222" y="1503780"/>
                  <a:pt x="2431948" y="1477328"/>
                </a:cubicBezTo>
                <a:cubicBezTo>
                  <a:pt x="2084674" y="1450876"/>
                  <a:pt x="2019846" y="1486881"/>
                  <a:pt x="1910817" y="1477328"/>
                </a:cubicBezTo>
                <a:cubicBezTo>
                  <a:pt x="1801788" y="1467775"/>
                  <a:pt x="1552485" y="1477821"/>
                  <a:pt x="1439316" y="1477328"/>
                </a:cubicBezTo>
                <a:cubicBezTo>
                  <a:pt x="1326147" y="1476835"/>
                  <a:pt x="1099557" y="1460107"/>
                  <a:pt x="967816" y="1477328"/>
                </a:cubicBezTo>
                <a:cubicBezTo>
                  <a:pt x="836075" y="1494549"/>
                  <a:pt x="210557" y="1439324"/>
                  <a:pt x="0" y="1477328"/>
                </a:cubicBezTo>
                <a:cubicBezTo>
                  <a:pt x="18715" y="1316552"/>
                  <a:pt x="815" y="1203511"/>
                  <a:pt x="0" y="1029205"/>
                </a:cubicBezTo>
                <a:cubicBezTo>
                  <a:pt x="-815" y="854899"/>
                  <a:pt x="-22089" y="622818"/>
                  <a:pt x="0" y="507216"/>
                </a:cubicBezTo>
                <a:cubicBezTo>
                  <a:pt x="22089" y="391614"/>
                  <a:pt x="-13524" y="213521"/>
                  <a:pt x="0" y="0"/>
                </a:cubicBezTo>
                <a:close/>
              </a:path>
              <a:path w="4963160" h="1477328" stroke="0" extrusionOk="0">
                <a:moveTo>
                  <a:pt x="0" y="0"/>
                </a:moveTo>
                <a:cubicBezTo>
                  <a:pt x="281746" y="-6284"/>
                  <a:pt x="337609" y="11928"/>
                  <a:pt x="570763" y="0"/>
                </a:cubicBezTo>
                <a:cubicBezTo>
                  <a:pt x="803917" y="-11928"/>
                  <a:pt x="910040" y="-7789"/>
                  <a:pt x="1042264" y="0"/>
                </a:cubicBezTo>
                <a:cubicBezTo>
                  <a:pt x="1174488" y="7789"/>
                  <a:pt x="1613735" y="9789"/>
                  <a:pt x="1761922" y="0"/>
                </a:cubicBezTo>
                <a:cubicBezTo>
                  <a:pt x="1910109" y="-9789"/>
                  <a:pt x="2138823" y="-11993"/>
                  <a:pt x="2332685" y="0"/>
                </a:cubicBezTo>
                <a:cubicBezTo>
                  <a:pt x="2526547" y="11993"/>
                  <a:pt x="2778674" y="17050"/>
                  <a:pt x="2903449" y="0"/>
                </a:cubicBezTo>
                <a:cubicBezTo>
                  <a:pt x="3028224" y="-17050"/>
                  <a:pt x="3301402" y="22430"/>
                  <a:pt x="3623107" y="0"/>
                </a:cubicBezTo>
                <a:cubicBezTo>
                  <a:pt x="3944812" y="-22430"/>
                  <a:pt x="3923835" y="12980"/>
                  <a:pt x="4144239" y="0"/>
                </a:cubicBezTo>
                <a:cubicBezTo>
                  <a:pt x="4364643" y="-12980"/>
                  <a:pt x="4795936" y="-23621"/>
                  <a:pt x="4963160" y="0"/>
                </a:cubicBezTo>
                <a:cubicBezTo>
                  <a:pt x="4952097" y="229263"/>
                  <a:pt x="4964336" y="296514"/>
                  <a:pt x="4963160" y="521989"/>
                </a:cubicBezTo>
                <a:cubicBezTo>
                  <a:pt x="4961984" y="747464"/>
                  <a:pt x="4950668" y="848528"/>
                  <a:pt x="4963160" y="984885"/>
                </a:cubicBezTo>
                <a:cubicBezTo>
                  <a:pt x="4975652" y="1121242"/>
                  <a:pt x="4980344" y="1238928"/>
                  <a:pt x="4963160" y="1477328"/>
                </a:cubicBezTo>
                <a:cubicBezTo>
                  <a:pt x="4648739" y="1458791"/>
                  <a:pt x="4611230" y="1492709"/>
                  <a:pt x="4293133" y="1477328"/>
                </a:cubicBezTo>
                <a:cubicBezTo>
                  <a:pt x="3975036" y="1461947"/>
                  <a:pt x="3929269" y="1446541"/>
                  <a:pt x="3573475" y="1477328"/>
                </a:cubicBezTo>
                <a:cubicBezTo>
                  <a:pt x="3217681" y="1508115"/>
                  <a:pt x="3139647" y="1485675"/>
                  <a:pt x="2853817" y="1477328"/>
                </a:cubicBezTo>
                <a:cubicBezTo>
                  <a:pt x="2567987" y="1468981"/>
                  <a:pt x="2477302" y="1492284"/>
                  <a:pt x="2332685" y="1477328"/>
                </a:cubicBezTo>
                <a:cubicBezTo>
                  <a:pt x="2188068" y="1462372"/>
                  <a:pt x="1917095" y="1479473"/>
                  <a:pt x="1712290" y="1477328"/>
                </a:cubicBezTo>
                <a:cubicBezTo>
                  <a:pt x="1507486" y="1475183"/>
                  <a:pt x="1311253" y="1449267"/>
                  <a:pt x="992632" y="1477328"/>
                </a:cubicBezTo>
                <a:cubicBezTo>
                  <a:pt x="674011" y="1505389"/>
                  <a:pt x="386988" y="1508063"/>
                  <a:pt x="0" y="1477328"/>
                </a:cubicBezTo>
                <a:cubicBezTo>
                  <a:pt x="9793" y="1269635"/>
                  <a:pt x="9402" y="1152372"/>
                  <a:pt x="0" y="1029205"/>
                </a:cubicBezTo>
                <a:cubicBezTo>
                  <a:pt x="-9402" y="906038"/>
                  <a:pt x="11452" y="780406"/>
                  <a:pt x="0" y="566309"/>
                </a:cubicBezTo>
                <a:cubicBezTo>
                  <a:pt x="-11452" y="352212"/>
                  <a:pt x="22643" y="145311"/>
                  <a:pt x="0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63500">
            <a:solidFill>
              <a:schemeClr val="accent1">
                <a:lumMod val="20000"/>
                <a:lumOff val="80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>
            <a:spAutoFit/>
          </a:bodyPr>
          <a:lstStyle/>
          <a:p>
            <a:pPr algn="just"/>
            <a:r>
              <a:rPr lang="ru-RU" b="1" dirty="0">
                <a:latin typeface="+mj-lt"/>
              </a:rPr>
              <a:t>Уложенные комиссии </a:t>
            </a:r>
            <a:r>
              <a:rPr lang="ru-RU" dirty="0">
                <a:latin typeface="+mj-lt"/>
              </a:rPr>
              <a:t>— это временные коллегиальные органы в России XVIII века, которые созывались для систематизации законов, вступивших в силу после принятия Соборного уложения 1649 года.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02EF73-6A5D-4FFA-B46D-5C239A16C04C}"/>
              </a:ext>
            </a:extLst>
          </p:cNvPr>
          <p:cNvSpPr txBox="1"/>
          <p:nvPr/>
        </p:nvSpPr>
        <p:spPr>
          <a:xfrm>
            <a:off x="6390640" y="3561533"/>
            <a:ext cx="4963160" cy="1477328"/>
          </a:xfrm>
          <a:custGeom>
            <a:avLst/>
            <a:gdLst>
              <a:gd name="connsiteX0" fmla="*/ 0 w 4963160"/>
              <a:gd name="connsiteY0" fmla="*/ 0 h 1477328"/>
              <a:gd name="connsiteX1" fmla="*/ 719658 w 4963160"/>
              <a:gd name="connsiteY1" fmla="*/ 0 h 1477328"/>
              <a:gd name="connsiteX2" fmla="*/ 1389685 w 4963160"/>
              <a:gd name="connsiteY2" fmla="*/ 0 h 1477328"/>
              <a:gd name="connsiteX3" fmla="*/ 2010080 w 4963160"/>
              <a:gd name="connsiteY3" fmla="*/ 0 h 1477328"/>
              <a:gd name="connsiteX4" fmla="*/ 2630475 w 4963160"/>
              <a:gd name="connsiteY4" fmla="*/ 0 h 1477328"/>
              <a:gd name="connsiteX5" fmla="*/ 3350133 w 4963160"/>
              <a:gd name="connsiteY5" fmla="*/ 0 h 1477328"/>
              <a:gd name="connsiteX6" fmla="*/ 4020160 w 4963160"/>
              <a:gd name="connsiteY6" fmla="*/ 0 h 1477328"/>
              <a:gd name="connsiteX7" fmla="*/ 4963160 w 4963160"/>
              <a:gd name="connsiteY7" fmla="*/ 0 h 1477328"/>
              <a:gd name="connsiteX8" fmla="*/ 4963160 w 4963160"/>
              <a:gd name="connsiteY8" fmla="*/ 477669 h 1477328"/>
              <a:gd name="connsiteX9" fmla="*/ 4963160 w 4963160"/>
              <a:gd name="connsiteY9" fmla="*/ 925792 h 1477328"/>
              <a:gd name="connsiteX10" fmla="*/ 4963160 w 4963160"/>
              <a:gd name="connsiteY10" fmla="*/ 1477328 h 1477328"/>
              <a:gd name="connsiteX11" fmla="*/ 4442028 w 4963160"/>
              <a:gd name="connsiteY11" fmla="*/ 1477328 h 1477328"/>
              <a:gd name="connsiteX12" fmla="*/ 3722370 w 4963160"/>
              <a:gd name="connsiteY12" fmla="*/ 1477328 h 1477328"/>
              <a:gd name="connsiteX13" fmla="*/ 3151607 w 4963160"/>
              <a:gd name="connsiteY13" fmla="*/ 1477328 h 1477328"/>
              <a:gd name="connsiteX14" fmla="*/ 2431948 w 4963160"/>
              <a:gd name="connsiteY14" fmla="*/ 1477328 h 1477328"/>
              <a:gd name="connsiteX15" fmla="*/ 1910817 w 4963160"/>
              <a:gd name="connsiteY15" fmla="*/ 1477328 h 1477328"/>
              <a:gd name="connsiteX16" fmla="*/ 1439316 w 4963160"/>
              <a:gd name="connsiteY16" fmla="*/ 1477328 h 1477328"/>
              <a:gd name="connsiteX17" fmla="*/ 967816 w 4963160"/>
              <a:gd name="connsiteY17" fmla="*/ 1477328 h 1477328"/>
              <a:gd name="connsiteX18" fmla="*/ 0 w 4963160"/>
              <a:gd name="connsiteY18" fmla="*/ 1477328 h 1477328"/>
              <a:gd name="connsiteX19" fmla="*/ 0 w 4963160"/>
              <a:gd name="connsiteY19" fmla="*/ 1029205 h 1477328"/>
              <a:gd name="connsiteX20" fmla="*/ 0 w 4963160"/>
              <a:gd name="connsiteY20" fmla="*/ 507216 h 1477328"/>
              <a:gd name="connsiteX21" fmla="*/ 0 w 4963160"/>
              <a:gd name="connsiteY21" fmla="*/ 0 h 1477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4963160" h="1477328" fill="none" extrusionOk="0">
                <a:moveTo>
                  <a:pt x="0" y="0"/>
                </a:moveTo>
                <a:cubicBezTo>
                  <a:pt x="235001" y="25895"/>
                  <a:pt x="502748" y="-6590"/>
                  <a:pt x="719658" y="0"/>
                </a:cubicBezTo>
                <a:cubicBezTo>
                  <a:pt x="936568" y="6590"/>
                  <a:pt x="1061919" y="-13412"/>
                  <a:pt x="1389685" y="0"/>
                </a:cubicBezTo>
                <a:cubicBezTo>
                  <a:pt x="1717451" y="13412"/>
                  <a:pt x="1793928" y="-4215"/>
                  <a:pt x="2010080" y="0"/>
                </a:cubicBezTo>
                <a:cubicBezTo>
                  <a:pt x="2226232" y="4215"/>
                  <a:pt x="2419882" y="3029"/>
                  <a:pt x="2630475" y="0"/>
                </a:cubicBezTo>
                <a:cubicBezTo>
                  <a:pt x="2841069" y="-3029"/>
                  <a:pt x="3030354" y="29759"/>
                  <a:pt x="3350133" y="0"/>
                </a:cubicBezTo>
                <a:cubicBezTo>
                  <a:pt x="3669912" y="-29759"/>
                  <a:pt x="3688659" y="-30718"/>
                  <a:pt x="4020160" y="0"/>
                </a:cubicBezTo>
                <a:cubicBezTo>
                  <a:pt x="4351661" y="30718"/>
                  <a:pt x="4715482" y="22503"/>
                  <a:pt x="4963160" y="0"/>
                </a:cubicBezTo>
                <a:cubicBezTo>
                  <a:pt x="4960010" y="116177"/>
                  <a:pt x="4949284" y="360158"/>
                  <a:pt x="4963160" y="477669"/>
                </a:cubicBezTo>
                <a:cubicBezTo>
                  <a:pt x="4977036" y="595180"/>
                  <a:pt x="4978999" y="779549"/>
                  <a:pt x="4963160" y="925792"/>
                </a:cubicBezTo>
                <a:cubicBezTo>
                  <a:pt x="4947321" y="1072035"/>
                  <a:pt x="4954373" y="1247536"/>
                  <a:pt x="4963160" y="1477328"/>
                </a:cubicBezTo>
                <a:cubicBezTo>
                  <a:pt x="4732373" y="1474375"/>
                  <a:pt x="4687276" y="1485374"/>
                  <a:pt x="4442028" y="1477328"/>
                </a:cubicBezTo>
                <a:cubicBezTo>
                  <a:pt x="4196780" y="1469282"/>
                  <a:pt x="4051648" y="1506437"/>
                  <a:pt x="3722370" y="1477328"/>
                </a:cubicBezTo>
                <a:cubicBezTo>
                  <a:pt x="3393092" y="1448219"/>
                  <a:pt x="3304974" y="1472196"/>
                  <a:pt x="3151607" y="1477328"/>
                </a:cubicBezTo>
                <a:cubicBezTo>
                  <a:pt x="2998240" y="1482460"/>
                  <a:pt x="2779222" y="1503780"/>
                  <a:pt x="2431948" y="1477328"/>
                </a:cubicBezTo>
                <a:cubicBezTo>
                  <a:pt x="2084674" y="1450876"/>
                  <a:pt x="2019846" y="1486881"/>
                  <a:pt x="1910817" y="1477328"/>
                </a:cubicBezTo>
                <a:cubicBezTo>
                  <a:pt x="1801788" y="1467775"/>
                  <a:pt x="1552485" y="1477821"/>
                  <a:pt x="1439316" y="1477328"/>
                </a:cubicBezTo>
                <a:cubicBezTo>
                  <a:pt x="1326147" y="1476835"/>
                  <a:pt x="1099557" y="1460107"/>
                  <a:pt x="967816" y="1477328"/>
                </a:cubicBezTo>
                <a:cubicBezTo>
                  <a:pt x="836075" y="1494549"/>
                  <a:pt x="210557" y="1439324"/>
                  <a:pt x="0" y="1477328"/>
                </a:cubicBezTo>
                <a:cubicBezTo>
                  <a:pt x="18715" y="1316552"/>
                  <a:pt x="815" y="1203511"/>
                  <a:pt x="0" y="1029205"/>
                </a:cubicBezTo>
                <a:cubicBezTo>
                  <a:pt x="-815" y="854899"/>
                  <a:pt x="-22089" y="622818"/>
                  <a:pt x="0" y="507216"/>
                </a:cubicBezTo>
                <a:cubicBezTo>
                  <a:pt x="22089" y="391614"/>
                  <a:pt x="-13524" y="213521"/>
                  <a:pt x="0" y="0"/>
                </a:cubicBezTo>
                <a:close/>
              </a:path>
              <a:path w="4963160" h="1477328" stroke="0" extrusionOk="0">
                <a:moveTo>
                  <a:pt x="0" y="0"/>
                </a:moveTo>
                <a:cubicBezTo>
                  <a:pt x="281746" y="-6284"/>
                  <a:pt x="337609" y="11928"/>
                  <a:pt x="570763" y="0"/>
                </a:cubicBezTo>
                <a:cubicBezTo>
                  <a:pt x="803917" y="-11928"/>
                  <a:pt x="910040" y="-7789"/>
                  <a:pt x="1042264" y="0"/>
                </a:cubicBezTo>
                <a:cubicBezTo>
                  <a:pt x="1174488" y="7789"/>
                  <a:pt x="1613735" y="9789"/>
                  <a:pt x="1761922" y="0"/>
                </a:cubicBezTo>
                <a:cubicBezTo>
                  <a:pt x="1910109" y="-9789"/>
                  <a:pt x="2138823" y="-11993"/>
                  <a:pt x="2332685" y="0"/>
                </a:cubicBezTo>
                <a:cubicBezTo>
                  <a:pt x="2526547" y="11993"/>
                  <a:pt x="2778674" y="17050"/>
                  <a:pt x="2903449" y="0"/>
                </a:cubicBezTo>
                <a:cubicBezTo>
                  <a:pt x="3028224" y="-17050"/>
                  <a:pt x="3301402" y="22430"/>
                  <a:pt x="3623107" y="0"/>
                </a:cubicBezTo>
                <a:cubicBezTo>
                  <a:pt x="3944812" y="-22430"/>
                  <a:pt x="3923835" y="12980"/>
                  <a:pt x="4144239" y="0"/>
                </a:cubicBezTo>
                <a:cubicBezTo>
                  <a:pt x="4364643" y="-12980"/>
                  <a:pt x="4795936" y="-23621"/>
                  <a:pt x="4963160" y="0"/>
                </a:cubicBezTo>
                <a:cubicBezTo>
                  <a:pt x="4952097" y="229263"/>
                  <a:pt x="4964336" y="296514"/>
                  <a:pt x="4963160" y="521989"/>
                </a:cubicBezTo>
                <a:cubicBezTo>
                  <a:pt x="4961984" y="747464"/>
                  <a:pt x="4950668" y="848528"/>
                  <a:pt x="4963160" y="984885"/>
                </a:cubicBezTo>
                <a:cubicBezTo>
                  <a:pt x="4975652" y="1121242"/>
                  <a:pt x="4980344" y="1238928"/>
                  <a:pt x="4963160" y="1477328"/>
                </a:cubicBezTo>
                <a:cubicBezTo>
                  <a:pt x="4648739" y="1458791"/>
                  <a:pt x="4611230" y="1492709"/>
                  <a:pt x="4293133" y="1477328"/>
                </a:cubicBezTo>
                <a:cubicBezTo>
                  <a:pt x="3975036" y="1461947"/>
                  <a:pt x="3929269" y="1446541"/>
                  <a:pt x="3573475" y="1477328"/>
                </a:cubicBezTo>
                <a:cubicBezTo>
                  <a:pt x="3217681" y="1508115"/>
                  <a:pt x="3139647" y="1485675"/>
                  <a:pt x="2853817" y="1477328"/>
                </a:cubicBezTo>
                <a:cubicBezTo>
                  <a:pt x="2567987" y="1468981"/>
                  <a:pt x="2477302" y="1492284"/>
                  <a:pt x="2332685" y="1477328"/>
                </a:cubicBezTo>
                <a:cubicBezTo>
                  <a:pt x="2188068" y="1462372"/>
                  <a:pt x="1917095" y="1479473"/>
                  <a:pt x="1712290" y="1477328"/>
                </a:cubicBezTo>
                <a:cubicBezTo>
                  <a:pt x="1507486" y="1475183"/>
                  <a:pt x="1311253" y="1449267"/>
                  <a:pt x="992632" y="1477328"/>
                </a:cubicBezTo>
                <a:cubicBezTo>
                  <a:pt x="674011" y="1505389"/>
                  <a:pt x="386988" y="1508063"/>
                  <a:pt x="0" y="1477328"/>
                </a:cubicBezTo>
                <a:cubicBezTo>
                  <a:pt x="9793" y="1269635"/>
                  <a:pt x="9402" y="1152372"/>
                  <a:pt x="0" y="1029205"/>
                </a:cubicBezTo>
                <a:cubicBezTo>
                  <a:pt x="-9402" y="906038"/>
                  <a:pt x="11452" y="780406"/>
                  <a:pt x="0" y="566309"/>
                </a:cubicBezTo>
                <a:cubicBezTo>
                  <a:pt x="-11452" y="352212"/>
                  <a:pt x="22643" y="145311"/>
                  <a:pt x="0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63500">
            <a:solidFill>
              <a:schemeClr val="accent1">
                <a:lumMod val="20000"/>
                <a:lumOff val="80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>
            <a:noAutofit/>
          </a:bodyPr>
          <a:lstStyle/>
          <a:p>
            <a:pPr algn="just"/>
            <a:r>
              <a:rPr lang="ru-RU" dirty="0">
                <a:latin typeface="+mj-lt"/>
              </a:rPr>
              <a:t>В состав Уложенной комиссии были избраны 564 депутата, из которых 28 были от правительства, 161 от дворян, 208 от горожан, 54 от казаков, 79 от крестьян и 34 иноверца.</a:t>
            </a:r>
          </a:p>
        </p:txBody>
      </p:sp>
    </p:spTree>
    <p:extLst>
      <p:ext uri="{BB962C8B-B14F-4D97-AF65-F5344CB8AC3E}">
        <p14:creationId xmlns:p14="http://schemas.microsoft.com/office/powerpoint/2010/main" val="37557718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648D3FF-FDF0-4B16-8F9E-C1E71B8D20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866120" cy="398543"/>
          </a:xfrm>
        </p:spPr>
        <p:txBody>
          <a:bodyPr>
            <a:normAutofit/>
          </a:bodyPr>
          <a:lstStyle/>
          <a:p>
            <a:pPr algn="r"/>
            <a:r>
              <a:rPr lang="ru-RU" sz="2000" dirty="0">
                <a:solidFill>
                  <a:schemeClr val="bg2">
                    <a:lumMod val="50000"/>
                  </a:schemeClr>
                </a:solidFill>
                <a:effectLst/>
                <a:latin typeface="Arial Black" panose="020B0A04020102020204" pitchFamily="34" charset="0"/>
                <a:ea typeface="Calibri" panose="020F0502020204030204" pitchFamily="34" charset="0"/>
              </a:rPr>
              <a:t>Социальные реформы</a:t>
            </a:r>
            <a:endParaRPr lang="ru-RU" sz="2000" dirty="0">
              <a:solidFill>
                <a:schemeClr val="bg2">
                  <a:lumMod val="50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3692141-BA0D-414F-BDDA-1CCDF84A0DD6}"/>
              </a:ext>
            </a:extLst>
          </p:cNvPr>
          <p:cNvSpPr txBox="1"/>
          <p:nvPr/>
        </p:nvSpPr>
        <p:spPr>
          <a:xfrm>
            <a:off x="401319" y="422761"/>
            <a:ext cx="5694680" cy="3970318"/>
          </a:xfrm>
          <a:custGeom>
            <a:avLst/>
            <a:gdLst>
              <a:gd name="connsiteX0" fmla="*/ 0 w 5694680"/>
              <a:gd name="connsiteY0" fmla="*/ 0 h 3970318"/>
              <a:gd name="connsiteX1" fmla="*/ 575795 w 5694680"/>
              <a:gd name="connsiteY1" fmla="*/ 0 h 3970318"/>
              <a:gd name="connsiteX2" fmla="*/ 1037697 w 5694680"/>
              <a:gd name="connsiteY2" fmla="*/ 0 h 3970318"/>
              <a:gd name="connsiteX3" fmla="*/ 1784333 w 5694680"/>
              <a:gd name="connsiteY3" fmla="*/ 0 h 3970318"/>
              <a:gd name="connsiteX4" fmla="*/ 2360128 w 5694680"/>
              <a:gd name="connsiteY4" fmla="*/ 0 h 3970318"/>
              <a:gd name="connsiteX5" fmla="*/ 2935924 w 5694680"/>
              <a:gd name="connsiteY5" fmla="*/ 0 h 3970318"/>
              <a:gd name="connsiteX6" fmla="*/ 3682560 w 5694680"/>
              <a:gd name="connsiteY6" fmla="*/ 0 h 3970318"/>
              <a:gd name="connsiteX7" fmla="*/ 4201408 w 5694680"/>
              <a:gd name="connsiteY7" fmla="*/ 0 h 3970318"/>
              <a:gd name="connsiteX8" fmla="*/ 4948044 w 5694680"/>
              <a:gd name="connsiteY8" fmla="*/ 0 h 3970318"/>
              <a:gd name="connsiteX9" fmla="*/ 5694680 w 5694680"/>
              <a:gd name="connsiteY9" fmla="*/ 0 h 3970318"/>
              <a:gd name="connsiteX10" fmla="*/ 5694680 w 5694680"/>
              <a:gd name="connsiteY10" fmla="*/ 661720 h 3970318"/>
              <a:gd name="connsiteX11" fmla="*/ 5694680 w 5694680"/>
              <a:gd name="connsiteY11" fmla="*/ 1323439 h 3970318"/>
              <a:gd name="connsiteX12" fmla="*/ 5694680 w 5694680"/>
              <a:gd name="connsiteY12" fmla="*/ 2024862 h 3970318"/>
              <a:gd name="connsiteX13" fmla="*/ 5694680 w 5694680"/>
              <a:gd name="connsiteY13" fmla="*/ 2567472 h 3970318"/>
              <a:gd name="connsiteX14" fmla="*/ 5694680 w 5694680"/>
              <a:gd name="connsiteY14" fmla="*/ 3229192 h 3970318"/>
              <a:gd name="connsiteX15" fmla="*/ 5694680 w 5694680"/>
              <a:gd name="connsiteY15" fmla="*/ 3970318 h 3970318"/>
              <a:gd name="connsiteX16" fmla="*/ 5061938 w 5694680"/>
              <a:gd name="connsiteY16" fmla="*/ 3970318 h 3970318"/>
              <a:gd name="connsiteX17" fmla="*/ 4315302 w 5694680"/>
              <a:gd name="connsiteY17" fmla="*/ 3970318 h 3970318"/>
              <a:gd name="connsiteX18" fmla="*/ 3682560 w 5694680"/>
              <a:gd name="connsiteY18" fmla="*/ 3970318 h 3970318"/>
              <a:gd name="connsiteX19" fmla="*/ 3220658 w 5694680"/>
              <a:gd name="connsiteY19" fmla="*/ 3970318 h 3970318"/>
              <a:gd name="connsiteX20" fmla="*/ 2701809 w 5694680"/>
              <a:gd name="connsiteY20" fmla="*/ 3970318 h 3970318"/>
              <a:gd name="connsiteX21" fmla="*/ 1955173 w 5694680"/>
              <a:gd name="connsiteY21" fmla="*/ 3970318 h 3970318"/>
              <a:gd name="connsiteX22" fmla="*/ 1322431 w 5694680"/>
              <a:gd name="connsiteY22" fmla="*/ 3970318 h 3970318"/>
              <a:gd name="connsiteX23" fmla="*/ 803583 w 5694680"/>
              <a:gd name="connsiteY23" fmla="*/ 3970318 h 3970318"/>
              <a:gd name="connsiteX24" fmla="*/ 0 w 5694680"/>
              <a:gd name="connsiteY24" fmla="*/ 3970318 h 3970318"/>
              <a:gd name="connsiteX25" fmla="*/ 0 w 5694680"/>
              <a:gd name="connsiteY25" fmla="*/ 3427708 h 3970318"/>
              <a:gd name="connsiteX26" fmla="*/ 0 w 5694680"/>
              <a:gd name="connsiteY26" fmla="*/ 2885098 h 3970318"/>
              <a:gd name="connsiteX27" fmla="*/ 0 w 5694680"/>
              <a:gd name="connsiteY27" fmla="*/ 2183675 h 3970318"/>
              <a:gd name="connsiteX28" fmla="*/ 0 w 5694680"/>
              <a:gd name="connsiteY28" fmla="*/ 1601362 h 3970318"/>
              <a:gd name="connsiteX29" fmla="*/ 0 w 5694680"/>
              <a:gd name="connsiteY29" fmla="*/ 860236 h 3970318"/>
              <a:gd name="connsiteX30" fmla="*/ 0 w 5694680"/>
              <a:gd name="connsiteY30" fmla="*/ 0 h 39703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5694680" h="3970318" extrusionOk="0">
                <a:moveTo>
                  <a:pt x="0" y="0"/>
                </a:moveTo>
                <a:cubicBezTo>
                  <a:pt x="166396" y="26099"/>
                  <a:pt x="410274" y="-7405"/>
                  <a:pt x="575795" y="0"/>
                </a:cubicBezTo>
                <a:cubicBezTo>
                  <a:pt x="741317" y="7405"/>
                  <a:pt x="943472" y="-14479"/>
                  <a:pt x="1037697" y="0"/>
                </a:cubicBezTo>
                <a:cubicBezTo>
                  <a:pt x="1131922" y="14479"/>
                  <a:pt x="1590446" y="-30803"/>
                  <a:pt x="1784333" y="0"/>
                </a:cubicBezTo>
                <a:cubicBezTo>
                  <a:pt x="1978220" y="30803"/>
                  <a:pt x="2117247" y="8816"/>
                  <a:pt x="2360128" y="0"/>
                </a:cubicBezTo>
                <a:cubicBezTo>
                  <a:pt x="2603009" y="-8816"/>
                  <a:pt x="2787848" y="-28046"/>
                  <a:pt x="2935924" y="0"/>
                </a:cubicBezTo>
                <a:cubicBezTo>
                  <a:pt x="3084000" y="28046"/>
                  <a:pt x="3326534" y="32767"/>
                  <a:pt x="3682560" y="0"/>
                </a:cubicBezTo>
                <a:cubicBezTo>
                  <a:pt x="4038586" y="-32767"/>
                  <a:pt x="3942711" y="-14040"/>
                  <a:pt x="4201408" y="0"/>
                </a:cubicBezTo>
                <a:cubicBezTo>
                  <a:pt x="4460105" y="14040"/>
                  <a:pt x="4782050" y="-16237"/>
                  <a:pt x="4948044" y="0"/>
                </a:cubicBezTo>
                <a:cubicBezTo>
                  <a:pt x="5114038" y="16237"/>
                  <a:pt x="5363066" y="-34636"/>
                  <a:pt x="5694680" y="0"/>
                </a:cubicBezTo>
                <a:cubicBezTo>
                  <a:pt x="5662949" y="325002"/>
                  <a:pt x="5693799" y="430002"/>
                  <a:pt x="5694680" y="661720"/>
                </a:cubicBezTo>
                <a:cubicBezTo>
                  <a:pt x="5695561" y="893438"/>
                  <a:pt x="5679336" y="1020487"/>
                  <a:pt x="5694680" y="1323439"/>
                </a:cubicBezTo>
                <a:cubicBezTo>
                  <a:pt x="5710024" y="1626391"/>
                  <a:pt x="5707644" y="1824945"/>
                  <a:pt x="5694680" y="2024862"/>
                </a:cubicBezTo>
                <a:cubicBezTo>
                  <a:pt x="5681716" y="2224779"/>
                  <a:pt x="5670677" y="2404833"/>
                  <a:pt x="5694680" y="2567472"/>
                </a:cubicBezTo>
                <a:cubicBezTo>
                  <a:pt x="5718684" y="2730111"/>
                  <a:pt x="5708423" y="3047267"/>
                  <a:pt x="5694680" y="3229192"/>
                </a:cubicBezTo>
                <a:cubicBezTo>
                  <a:pt x="5680937" y="3411117"/>
                  <a:pt x="5731187" y="3746624"/>
                  <a:pt x="5694680" y="3970318"/>
                </a:cubicBezTo>
                <a:cubicBezTo>
                  <a:pt x="5513062" y="3968904"/>
                  <a:pt x="5355174" y="3980356"/>
                  <a:pt x="5061938" y="3970318"/>
                </a:cubicBezTo>
                <a:cubicBezTo>
                  <a:pt x="4768702" y="3960280"/>
                  <a:pt x="4670524" y="3999711"/>
                  <a:pt x="4315302" y="3970318"/>
                </a:cubicBezTo>
                <a:cubicBezTo>
                  <a:pt x="3960080" y="3940925"/>
                  <a:pt x="3894384" y="3956158"/>
                  <a:pt x="3682560" y="3970318"/>
                </a:cubicBezTo>
                <a:cubicBezTo>
                  <a:pt x="3470736" y="3984478"/>
                  <a:pt x="3415510" y="3955423"/>
                  <a:pt x="3220658" y="3970318"/>
                </a:cubicBezTo>
                <a:cubicBezTo>
                  <a:pt x="3025806" y="3985213"/>
                  <a:pt x="2944125" y="3980447"/>
                  <a:pt x="2701809" y="3970318"/>
                </a:cubicBezTo>
                <a:cubicBezTo>
                  <a:pt x="2459493" y="3960189"/>
                  <a:pt x="2191165" y="3999333"/>
                  <a:pt x="1955173" y="3970318"/>
                </a:cubicBezTo>
                <a:cubicBezTo>
                  <a:pt x="1719181" y="3941303"/>
                  <a:pt x="1631018" y="3996247"/>
                  <a:pt x="1322431" y="3970318"/>
                </a:cubicBezTo>
                <a:cubicBezTo>
                  <a:pt x="1013844" y="3944389"/>
                  <a:pt x="935583" y="3986543"/>
                  <a:pt x="803583" y="3970318"/>
                </a:cubicBezTo>
                <a:cubicBezTo>
                  <a:pt x="671583" y="3954093"/>
                  <a:pt x="398203" y="3964549"/>
                  <a:pt x="0" y="3970318"/>
                </a:cubicBezTo>
                <a:cubicBezTo>
                  <a:pt x="11180" y="3780417"/>
                  <a:pt x="5726" y="3591737"/>
                  <a:pt x="0" y="3427708"/>
                </a:cubicBezTo>
                <a:cubicBezTo>
                  <a:pt x="-5726" y="3263679"/>
                  <a:pt x="7498" y="3104380"/>
                  <a:pt x="0" y="2885098"/>
                </a:cubicBezTo>
                <a:cubicBezTo>
                  <a:pt x="-7498" y="2665816"/>
                  <a:pt x="-33233" y="2481594"/>
                  <a:pt x="0" y="2183675"/>
                </a:cubicBezTo>
                <a:cubicBezTo>
                  <a:pt x="33233" y="1885756"/>
                  <a:pt x="4496" y="1864215"/>
                  <a:pt x="0" y="1601362"/>
                </a:cubicBezTo>
                <a:cubicBezTo>
                  <a:pt x="-4496" y="1338509"/>
                  <a:pt x="-21032" y="1017904"/>
                  <a:pt x="0" y="860236"/>
                </a:cubicBezTo>
                <a:cubicBezTo>
                  <a:pt x="21032" y="702568"/>
                  <a:pt x="-29620" y="198834"/>
                  <a:pt x="0" y="0"/>
                </a:cubicBezTo>
                <a:close/>
              </a:path>
            </a:pathLst>
          </a:custGeom>
          <a:noFill/>
          <a:ln w="63500" cmpd="sng">
            <a:solidFill>
              <a:schemeClr val="accent1">
                <a:lumMod val="20000"/>
                <a:lumOff val="80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>
            <a:spAutoFit/>
          </a:bodyPr>
          <a:lstStyle/>
          <a:p>
            <a:pPr algn="just"/>
            <a:r>
              <a:rPr lang="ru-RU" b="1" dirty="0">
                <a:latin typeface="+mj-lt"/>
              </a:rPr>
              <a:t>Социальная политика была направлена на расширение прав и привилегий дворянского сословия:</a:t>
            </a:r>
          </a:p>
          <a:p>
            <a:pPr algn="just"/>
            <a:r>
              <a:rPr lang="ru-RU" dirty="0">
                <a:latin typeface="+mj-lt"/>
              </a:rPr>
              <a:t>• помещики получали монопольное право владеть землей и крестьянами (указ от 1746 года);</a:t>
            </a:r>
          </a:p>
          <a:p>
            <a:pPr algn="just"/>
            <a:r>
              <a:rPr lang="ru-RU" dirty="0">
                <a:latin typeface="+mj-lt"/>
              </a:rPr>
              <a:t>• помещики получили право ссылать своих крестьян в Сибирь (возможность уклонялся от исполнения воинской повинности);</a:t>
            </a:r>
          </a:p>
          <a:p>
            <a:pPr algn="just"/>
            <a:r>
              <a:rPr lang="ru-RU" dirty="0">
                <a:latin typeface="+mj-lt"/>
              </a:rPr>
              <a:t>• помещики получили право полного контроля над финансовыми операциями своих крепостных;</a:t>
            </a:r>
          </a:p>
          <a:p>
            <a:pPr algn="just"/>
            <a:r>
              <a:rPr lang="ru-RU" dirty="0">
                <a:latin typeface="+mj-lt"/>
              </a:rPr>
              <a:t>• помещики получили право воспользоваться услугами государственных землемеров и размежевать свои земли, урегулировав споры с соседями;</a:t>
            </a:r>
          </a:p>
          <a:p>
            <a:pPr algn="just"/>
            <a:r>
              <a:rPr lang="ru-RU" dirty="0">
                <a:latin typeface="+mj-lt"/>
              </a:rPr>
              <a:t>• дворцовым крестьянам было запрещено менять сословие без специального на то разрешения.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8F7DDD-7198-421B-BA7B-DF40E4552524}"/>
              </a:ext>
            </a:extLst>
          </p:cNvPr>
          <p:cNvSpPr txBox="1"/>
          <p:nvPr/>
        </p:nvSpPr>
        <p:spPr>
          <a:xfrm>
            <a:off x="6095999" y="422761"/>
            <a:ext cx="5694678" cy="3970318"/>
          </a:xfrm>
          <a:custGeom>
            <a:avLst/>
            <a:gdLst>
              <a:gd name="connsiteX0" fmla="*/ 0 w 5694678"/>
              <a:gd name="connsiteY0" fmla="*/ 0 h 3970318"/>
              <a:gd name="connsiteX1" fmla="*/ 746636 w 5694678"/>
              <a:gd name="connsiteY1" fmla="*/ 0 h 3970318"/>
              <a:gd name="connsiteX2" fmla="*/ 1436324 w 5694678"/>
              <a:gd name="connsiteY2" fmla="*/ 0 h 3970318"/>
              <a:gd name="connsiteX3" fmla="*/ 2182960 w 5694678"/>
              <a:gd name="connsiteY3" fmla="*/ 0 h 3970318"/>
              <a:gd name="connsiteX4" fmla="*/ 2758755 w 5694678"/>
              <a:gd name="connsiteY4" fmla="*/ 0 h 3970318"/>
              <a:gd name="connsiteX5" fmla="*/ 3391497 w 5694678"/>
              <a:gd name="connsiteY5" fmla="*/ 0 h 3970318"/>
              <a:gd name="connsiteX6" fmla="*/ 3910346 w 5694678"/>
              <a:gd name="connsiteY6" fmla="*/ 0 h 3970318"/>
              <a:gd name="connsiteX7" fmla="*/ 4600034 w 5694678"/>
              <a:gd name="connsiteY7" fmla="*/ 0 h 3970318"/>
              <a:gd name="connsiteX8" fmla="*/ 5694678 w 5694678"/>
              <a:gd name="connsiteY8" fmla="*/ 0 h 3970318"/>
              <a:gd name="connsiteX9" fmla="*/ 5694678 w 5694678"/>
              <a:gd name="connsiteY9" fmla="*/ 741126 h 3970318"/>
              <a:gd name="connsiteX10" fmla="*/ 5694678 w 5694678"/>
              <a:gd name="connsiteY10" fmla="*/ 1363143 h 3970318"/>
              <a:gd name="connsiteX11" fmla="*/ 5694678 w 5694678"/>
              <a:gd name="connsiteY11" fmla="*/ 2024862 h 3970318"/>
              <a:gd name="connsiteX12" fmla="*/ 5694678 w 5694678"/>
              <a:gd name="connsiteY12" fmla="*/ 2607175 h 3970318"/>
              <a:gd name="connsiteX13" fmla="*/ 5694678 w 5694678"/>
              <a:gd name="connsiteY13" fmla="*/ 3229192 h 3970318"/>
              <a:gd name="connsiteX14" fmla="*/ 5694678 w 5694678"/>
              <a:gd name="connsiteY14" fmla="*/ 3970318 h 3970318"/>
              <a:gd name="connsiteX15" fmla="*/ 4948042 w 5694678"/>
              <a:gd name="connsiteY15" fmla="*/ 3970318 h 3970318"/>
              <a:gd name="connsiteX16" fmla="*/ 4201407 w 5694678"/>
              <a:gd name="connsiteY16" fmla="*/ 3970318 h 3970318"/>
              <a:gd name="connsiteX17" fmla="*/ 3682558 w 5694678"/>
              <a:gd name="connsiteY17" fmla="*/ 3970318 h 3970318"/>
              <a:gd name="connsiteX18" fmla="*/ 3106763 w 5694678"/>
              <a:gd name="connsiteY18" fmla="*/ 3970318 h 3970318"/>
              <a:gd name="connsiteX19" fmla="*/ 2587915 w 5694678"/>
              <a:gd name="connsiteY19" fmla="*/ 3970318 h 3970318"/>
              <a:gd name="connsiteX20" fmla="*/ 1955173 w 5694678"/>
              <a:gd name="connsiteY20" fmla="*/ 3970318 h 3970318"/>
              <a:gd name="connsiteX21" fmla="*/ 1265484 w 5694678"/>
              <a:gd name="connsiteY21" fmla="*/ 3970318 h 3970318"/>
              <a:gd name="connsiteX22" fmla="*/ 803582 w 5694678"/>
              <a:gd name="connsiteY22" fmla="*/ 3970318 h 3970318"/>
              <a:gd name="connsiteX23" fmla="*/ 0 w 5694678"/>
              <a:gd name="connsiteY23" fmla="*/ 3970318 h 3970318"/>
              <a:gd name="connsiteX24" fmla="*/ 0 w 5694678"/>
              <a:gd name="connsiteY24" fmla="*/ 3427708 h 3970318"/>
              <a:gd name="connsiteX25" fmla="*/ 0 w 5694678"/>
              <a:gd name="connsiteY25" fmla="*/ 2686582 h 3970318"/>
              <a:gd name="connsiteX26" fmla="*/ 0 w 5694678"/>
              <a:gd name="connsiteY26" fmla="*/ 2104269 h 3970318"/>
              <a:gd name="connsiteX27" fmla="*/ 0 w 5694678"/>
              <a:gd name="connsiteY27" fmla="*/ 1561658 h 3970318"/>
              <a:gd name="connsiteX28" fmla="*/ 0 w 5694678"/>
              <a:gd name="connsiteY28" fmla="*/ 899939 h 3970318"/>
              <a:gd name="connsiteX29" fmla="*/ 0 w 5694678"/>
              <a:gd name="connsiteY29" fmla="*/ 0 h 39703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5694678" h="3970318" extrusionOk="0">
                <a:moveTo>
                  <a:pt x="0" y="0"/>
                </a:moveTo>
                <a:cubicBezTo>
                  <a:pt x="319044" y="-27418"/>
                  <a:pt x="389697" y="33604"/>
                  <a:pt x="746636" y="0"/>
                </a:cubicBezTo>
                <a:cubicBezTo>
                  <a:pt x="1103575" y="-33604"/>
                  <a:pt x="1256672" y="10430"/>
                  <a:pt x="1436324" y="0"/>
                </a:cubicBezTo>
                <a:cubicBezTo>
                  <a:pt x="1615976" y="-10430"/>
                  <a:pt x="1844752" y="-31716"/>
                  <a:pt x="2182960" y="0"/>
                </a:cubicBezTo>
                <a:cubicBezTo>
                  <a:pt x="2521168" y="31716"/>
                  <a:pt x="2498355" y="-22816"/>
                  <a:pt x="2758755" y="0"/>
                </a:cubicBezTo>
                <a:cubicBezTo>
                  <a:pt x="3019156" y="22816"/>
                  <a:pt x="3075548" y="21000"/>
                  <a:pt x="3391497" y="0"/>
                </a:cubicBezTo>
                <a:cubicBezTo>
                  <a:pt x="3707446" y="-21000"/>
                  <a:pt x="3707820" y="-22458"/>
                  <a:pt x="3910346" y="0"/>
                </a:cubicBezTo>
                <a:cubicBezTo>
                  <a:pt x="4112872" y="22458"/>
                  <a:pt x="4293358" y="-8375"/>
                  <a:pt x="4600034" y="0"/>
                </a:cubicBezTo>
                <a:cubicBezTo>
                  <a:pt x="4906710" y="8375"/>
                  <a:pt x="5154651" y="47411"/>
                  <a:pt x="5694678" y="0"/>
                </a:cubicBezTo>
                <a:cubicBezTo>
                  <a:pt x="5696234" y="229744"/>
                  <a:pt x="5660242" y="589851"/>
                  <a:pt x="5694678" y="741126"/>
                </a:cubicBezTo>
                <a:cubicBezTo>
                  <a:pt x="5729114" y="892401"/>
                  <a:pt x="5698945" y="1174525"/>
                  <a:pt x="5694678" y="1363143"/>
                </a:cubicBezTo>
                <a:cubicBezTo>
                  <a:pt x="5690411" y="1551761"/>
                  <a:pt x="5690985" y="1867051"/>
                  <a:pt x="5694678" y="2024862"/>
                </a:cubicBezTo>
                <a:cubicBezTo>
                  <a:pt x="5698371" y="2182673"/>
                  <a:pt x="5698453" y="2392221"/>
                  <a:pt x="5694678" y="2607175"/>
                </a:cubicBezTo>
                <a:cubicBezTo>
                  <a:pt x="5690903" y="2822129"/>
                  <a:pt x="5682211" y="3078181"/>
                  <a:pt x="5694678" y="3229192"/>
                </a:cubicBezTo>
                <a:cubicBezTo>
                  <a:pt x="5707145" y="3380203"/>
                  <a:pt x="5712686" y="3752017"/>
                  <a:pt x="5694678" y="3970318"/>
                </a:cubicBezTo>
                <a:cubicBezTo>
                  <a:pt x="5531981" y="3963528"/>
                  <a:pt x="5216342" y="4003054"/>
                  <a:pt x="4948042" y="3970318"/>
                </a:cubicBezTo>
                <a:cubicBezTo>
                  <a:pt x="4679742" y="3937582"/>
                  <a:pt x="4492542" y="3985185"/>
                  <a:pt x="4201407" y="3970318"/>
                </a:cubicBezTo>
                <a:cubicBezTo>
                  <a:pt x="3910272" y="3955451"/>
                  <a:pt x="3894792" y="3983868"/>
                  <a:pt x="3682558" y="3970318"/>
                </a:cubicBezTo>
                <a:cubicBezTo>
                  <a:pt x="3470324" y="3956768"/>
                  <a:pt x="3258959" y="3961139"/>
                  <a:pt x="3106763" y="3970318"/>
                </a:cubicBezTo>
                <a:cubicBezTo>
                  <a:pt x="2954567" y="3979497"/>
                  <a:pt x="2733220" y="3992275"/>
                  <a:pt x="2587915" y="3970318"/>
                </a:cubicBezTo>
                <a:cubicBezTo>
                  <a:pt x="2442610" y="3948361"/>
                  <a:pt x="2166719" y="3990560"/>
                  <a:pt x="1955173" y="3970318"/>
                </a:cubicBezTo>
                <a:cubicBezTo>
                  <a:pt x="1743627" y="3950076"/>
                  <a:pt x="1512425" y="3999291"/>
                  <a:pt x="1265484" y="3970318"/>
                </a:cubicBezTo>
                <a:cubicBezTo>
                  <a:pt x="1018543" y="3941345"/>
                  <a:pt x="1021322" y="3954429"/>
                  <a:pt x="803582" y="3970318"/>
                </a:cubicBezTo>
                <a:cubicBezTo>
                  <a:pt x="585842" y="3986207"/>
                  <a:pt x="206366" y="3981737"/>
                  <a:pt x="0" y="3970318"/>
                </a:cubicBezTo>
                <a:cubicBezTo>
                  <a:pt x="-5021" y="3829535"/>
                  <a:pt x="-6586" y="3613926"/>
                  <a:pt x="0" y="3427708"/>
                </a:cubicBezTo>
                <a:cubicBezTo>
                  <a:pt x="6586" y="3241490"/>
                  <a:pt x="-32486" y="2950116"/>
                  <a:pt x="0" y="2686582"/>
                </a:cubicBezTo>
                <a:cubicBezTo>
                  <a:pt x="32486" y="2423048"/>
                  <a:pt x="-995" y="2352818"/>
                  <a:pt x="0" y="2104269"/>
                </a:cubicBezTo>
                <a:cubicBezTo>
                  <a:pt x="995" y="1855720"/>
                  <a:pt x="-5263" y="1772489"/>
                  <a:pt x="0" y="1561658"/>
                </a:cubicBezTo>
                <a:cubicBezTo>
                  <a:pt x="5263" y="1350827"/>
                  <a:pt x="-4725" y="1073618"/>
                  <a:pt x="0" y="899939"/>
                </a:cubicBezTo>
                <a:cubicBezTo>
                  <a:pt x="4725" y="726260"/>
                  <a:pt x="-37324" y="426100"/>
                  <a:pt x="0" y="0"/>
                </a:cubicBezTo>
                <a:close/>
              </a:path>
            </a:pathLst>
          </a:custGeom>
          <a:noFill/>
          <a:ln w="63500">
            <a:solidFill>
              <a:schemeClr val="accent1">
                <a:lumMod val="20000"/>
                <a:lumOff val="80000"/>
              </a:schemeClr>
            </a:solidFill>
            <a:extLst>
              <a:ext uri="{C807C97D-BFC1-408E-A445-0C87EB9F89A2}">
                <ask:lineSketchStyleProps xmlns:ask="http://schemas.microsoft.com/office/drawing/2018/sketchyshapes" sd="2659636256">
                  <a:prstGeom prst="rect">
                    <a:avLst/>
                  </a:prstGeom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>
            <a:spAutoFit/>
          </a:bodyPr>
          <a:lstStyle/>
          <a:p>
            <a:pPr algn="just"/>
            <a:r>
              <a:rPr lang="ru-RU" b="1" dirty="0">
                <a:latin typeface="+mj-lt"/>
              </a:rPr>
              <a:t>Положение крестьян также было несколько улучшено:</a:t>
            </a:r>
          </a:p>
          <a:p>
            <a:pPr algn="just"/>
            <a:r>
              <a:rPr lang="ru-RU" dirty="0">
                <a:latin typeface="+mj-lt"/>
              </a:rPr>
              <a:t>• были прощены все недоимки за прошлые года;</a:t>
            </a:r>
          </a:p>
          <a:p>
            <a:pPr algn="just"/>
            <a:r>
              <a:rPr lang="ru-RU" dirty="0">
                <a:latin typeface="+mj-lt"/>
              </a:rPr>
              <a:t>• в несколько раз снижен уровень подушной подати;</a:t>
            </a:r>
          </a:p>
          <a:p>
            <a:pPr algn="just"/>
            <a:r>
              <a:rPr lang="ru-RU" dirty="0">
                <a:latin typeface="+mj-lt"/>
              </a:rPr>
              <a:t>• крестьянам было разрешено заниматься мелкой торговлей и ремеслом, с условием продажи изготовляемой продукции (указ от 1744-го года);</a:t>
            </a:r>
          </a:p>
          <a:p>
            <a:pPr algn="just"/>
            <a:r>
              <a:rPr lang="ru-RU" dirty="0">
                <a:latin typeface="+mj-lt"/>
              </a:rPr>
              <a:t>• крестьянам было разрешено записываться в посадские жители при условии, что их торговый оборот был равен сумме 300-500 рублей в год (Указ от 1747 года), также им было разрешено записываться в купеческое сословие при условии, что они владеют недвижимостью (указ от 1750 года);</a:t>
            </a:r>
          </a:p>
          <a:p>
            <a:pPr algn="just"/>
            <a:r>
              <a:rPr lang="ru-RU" dirty="0">
                <a:latin typeface="+mj-lt"/>
              </a:rPr>
              <a:t>• крестьянам, отправленным в ссылку в Сибирь, было разрешено заниматься земледелием.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7CA742-7281-4655-8B19-A1B69DF8369A}"/>
              </a:ext>
            </a:extLst>
          </p:cNvPr>
          <p:cNvSpPr txBox="1"/>
          <p:nvPr/>
        </p:nvSpPr>
        <p:spPr>
          <a:xfrm>
            <a:off x="401319" y="4399042"/>
            <a:ext cx="11389358" cy="2308324"/>
          </a:xfrm>
          <a:custGeom>
            <a:avLst/>
            <a:gdLst>
              <a:gd name="connsiteX0" fmla="*/ 0 w 11389358"/>
              <a:gd name="connsiteY0" fmla="*/ 0 h 2308324"/>
              <a:gd name="connsiteX1" fmla="*/ 556069 w 11389358"/>
              <a:gd name="connsiteY1" fmla="*/ 0 h 2308324"/>
              <a:gd name="connsiteX2" fmla="*/ 1226031 w 11389358"/>
              <a:gd name="connsiteY2" fmla="*/ 0 h 2308324"/>
              <a:gd name="connsiteX3" fmla="*/ 2009887 w 11389358"/>
              <a:gd name="connsiteY3" fmla="*/ 0 h 2308324"/>
              <a:gd name="connsiteX4" fmla="*/ 2452062 w 11389358"/>
              <a:gd name="connsiteY4" fmla="*/ 0 h 2308324"/>
              <a:gd name="connsiteX5" fmla="*/ 3008130 w 11389358"/>
              <a:gd name="connsiteY5" fmla="*/ 0 h 2308324"/>
              <a:gd name="connsiteX6" fmla="*/ 3336412 w 11389358"/>
              <a:gd name="connsiteY6" fmla="*/ 0 h 2308324"/>
              <a:gd name="connsiteX7" fmla="*/ 3892481 w 11389358"/>
              <a:gd name="connsiteY7" fmla="*/ 0 h 2308324"/>
              <a:gd name="connsiteX8" fmla="*/ 4220762 w 11389358"/>
              <a:gd name="connsiteY8" fmla="*/ 0 h 2308324"/>
              <a:gd name="connsiteX9" fmla="*/ 5004618 w 11389358"/>
              <a:gd name="connsiteY9" fmla="*/ 0 h 2308324"/>
              <a:gd name="connsiteX10" fmla="*/ 5332899 w 11389358"/>
              <a:gd name="connsiteY10" fmla="*/ 0 h 2308324"/>
              <a:gd name="connsiteX11" fmla="*/ 5661181 w 11389358"/>
              <a:gd name="connsiteY11" fmla="*/ 0 h 2308324"/>
              <a:gd name="connsiteX12" fmla="*/ 5989462 w 11389358"/>
              <a:gd name="connsiteY12" fmla="*/ 0 h 2308324"/>
              <a:gd name="connsiteX13" fmla="*/ 6317744 w 11389358"/>
              <a:gd name="connsiteY13" fmla="*/ 0 h 2308324"/>
              <a:gd name="connsiteX14" fmla="*/ 6987706 w 11389358"/>
              <a:gd name="connsiteY14" fmla="*/ 0 h 2308324"/>
              <a:gd name="connsiteX15" fmla="*/ 7885456 w 11389358"/>
              <a:gd name="connsiteY15" fmla="*/ 0 h 2308324"/>
              <a:gd name="connsiteX16" fmla="*/ 8783205 w 11389358"/>
              <a:gd name="connsiteY16" fmla="*/ 0 h 2308324"/>
              <a:gd name="connsiteX17" fmla="*/ 9453167 w 11389358"/>
              <a:gd name="connsiteY17" fmla="*/ 0 h 2308324"/>
              <a:gd name="connsiteX18" fmla="*/ 9781449 w 11389358"/>
              <a:gd name="connsiteY18" fmla="*/ 0 h 2308324"/>
              <a:gd name="connsiteX19" fmla="*/ 10337517 w 11389358"/>
              <a:gd name="connsiteY19" fmla="*/ 0 h 2308324"/>
              <a:gd name="connsiteX20" fmla="*/ 10665799 w 11389358"/>
              <a:gd name="connsiteY20" fmla="*/ 0 h 2308324"/>
              <a:gd name="connsiteX21" fmla="*/ 11389358 w 11389358"/>
              <a:gd name="connsiteY21" fmla="*/ 0 h 2308324"/>
              <a:gd name="connsiteX22" fmla="*/ 11389358 w 11389358"/>
              <a:gd name="connsiteY22" fmla="*/ 553998 h 2308324"/>
              <a:gd name="connsiteX23" fmla="*/ 11389358 w 11389358"/>
              <a:gd name="connsiteY23" fmla="*/ 1177245 h 2308324"/>
              <a:gd name="connsiteX24" fmla="*/ 11389358 w 11389358"/>
              <a:gd name="connsiteY24" fmla="*/ 1685077 h 2308324"/>
              <a:gd name="connsiteX25" fmla="*/ 11389358 w 11389358"/>
              <a:gd name="connsiteY25" fmla="*/ 2308324 h 2308324"/>
              <a:gd name="connsiteX26" fmla="*/ 11061077 w 11389358"/>
              <a:gd name="connsiteY26" fmla="*/ 2308324 h 2308324"/>
              <a:gd name="connsiteX27" fmla="*/ 10163327 w 11389358"/>
              <a:gd name="connsiteY27" fmla="*/ 2308324 h 2308324"/>
              <a:gd name="connsiteX28" fmla="*/ 9835046 w 11389358"/>
              <a:gd name="connsiteY28" fmla="*/ 2308324 h 2308324"/>
              <a:gd name="connsiteX29" fmla="*/ 8937296 w 11389358"/>
              <a:gd name="connsiteY29" fmla="*/ 2308324 h 2308324"/>
              <a:gd name="connsiteX30" fmla="*/ 8495121 w 11389358"/>
              <a:gd name="connsiteY30" fmla="*/ 2308324 h 2308324"/>
              <a:gd name="connsiteX31" fmla="*/ 7711265 w 11389358"/>
              <a:gd name="connsiteY31" fmla="*/ 2308324 h 2308324"/>
              <a:gd name="connsiteX32" fmla="*/ 6927410 w 11389358"/>
              <a:gd name="connsiteY32" fmla="*/ 2308324 h 2308324"/>
              <a:gd name="connsiteX33" fmla="*/ 6143554 w 11389358"/>
              <a:gd name="connsiteY33" fmla="*/ 2308324 h 2308324"/>
              <a:gd name="connsiteX34" fmla="*/ 5815272 w 11389358"/>
              <a:gd name="connsiteY34" fmla="*/ 2308324 h 2308324"/>
              <a:gd name="connsiteX35" fmla="*/ 5145310 w 11389358"/>
              <a:gd name="connsiteY35" fmla="*/ 2308324 h 2308324"/>
              <a:gd name="connsiteX36" fmla="*/ 4589241 w 11389358"/>
              <a:gd name="connsiteY36" fmla="*/ 2308324 h 2308324"/>
              <a:gd name="connsiteX37" fmla="*/ 4033173 w 11389358"/>
              <a:gd name="connsiteY37" fmla="*/ 2308324 h 2308324"/>
              <a:gd name="connsiteX38" fmla="*/ 3135423 w 11389358"/>
              <a:gd name="connsiteY38" fmla="*/ 2308324 h 2308324"/>
              <a:gd name="connsiteX39" fmla="*/ 2237674 w 11389358"/>
              <a:gd name="connsiteY39" fmla="*/ 2308324 h 2308324"/>
              <a:gd name="connsiteX40" fmla="*/ 1339924 w 11389358"/>
              <a:gd name="connsiteY40" fmla="*/ 2308324 h 2308324"/>
              <a:gd name="connsiteX41" fmla="*/ 0 w 11389358"/>
              <a:gd name="connsiteY41" fmla="*/ 2308324 h 2308324"/>
              <a:gd name="connsiteX42" fmla="*/ 0 w 11389358"/>
              <a:gd name="connsiteY42" fmla="*/ 1731243 h 2308324"/>
              <a:gd name="connsiteX43" fmla="*/ 0 w 11389358"/>
              <a:gd name="connsiteY43" fmla="*/ 1200328 h 2308324"/>
              <a:gd name="connsiteX44" fmla="*/ 0 w 11389358"/>
              <a:gd name="connsiteY44" fmla="*/ 577081 h 2308324"/>
              <a:gd name="connsiteX45" fmla="*/ 0 w 11389358"/>
              <a:gd name="connsiteY45" fmla="*/ 0 h 2308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11389358" h="2308324" extrusionOk="0">
                <a:moveTo>
                  <a:pt x="0" y="0"/>
                </a:moveTo>
                <a:cubicBezTo>
                  <a:pt x="161659" y="10088"/>
                  <a:pt x="362482" y="7493"/>
                  <a:pt x="556069" y="0"/>
                </a:cubicBezTo>
                <a:cubicBezTo>
                  <a:pt x="749656" y="-7493"/>
                  <a:pt x="1051239" y="20671"/>
                  <a:pt x="1226031" y="0"/>
                </a:cubicBezTo>
                <a:cubicBezTo>
                  <a:pt x="1400823" y="-20671"/>
                  <a:pt x="1764077" y="21428"/>
                  <a:pt x="2009887" y="0"/>
                </a:cubicBezTo>
                <a:cubicBezTo>
                  <a:pt x="2255697" y="-21428"/>
                  <a:pt x="2275612" y="-5885"/>
                  <a:pt x="2452062" y="0"/>
                </a:cubicBezTo>
                <a:cubicBezTo>
                  <a:pt x="2628513" y="5885"/>
                  <a:pt x="2782261" y="-27736"/>
                  <a:pt x="3008130" y="0"/>
                </a:cubicBezTo>
                <a:cubicBezTo>
                  <a:pt x="3233999" y="27736"/>
                  <a:pt x="3270644" y="-9098"/>
                  <a:pt x="3336412" y="0"/>
                </a:cubicBezTo>
                <a:cubicBezTo>
                  <a:pt x="3402180" y="9098"/>
                  <a:pt x="3678318" y="-3227"/>
                  <a:pt x="3892481" y="0"/>
                </a:cubicBezTo>
                <a:cubicBezTo>
                  <a:pt x="4106644" y="3227"/>
                  <a:pt x="4062046" y="4321"/>
                  <a:pt x="4220762" y="0"/>
                </a:cubicBezTo>
                <a:cubicBezTo>
                  <a:pt x="4379478" y="-4321"/>
                  <a:pt x="4702479" y="6207"/>
                  <a:pt x="5004618" y="0"/>
                </a:cubicBezTo>
                <a:cubicBezTo>
                  <a:pt x="5306757" y="-6207"/>
                  <a:pt x="5244837" y="-3345"/>
                  <a:pt x="5332899" y="0"/>
                </a:cubicBezTo>
                <a:cubicBezTo>
                  <a:pt x="5420961" y="3345"/>
                  <a:pt x="5512362" y="11927"/>
                  <a:pt x="5661181" y="0"/>
                </a:cubicBezTo>
                <a:cubicBezTo>
                  <a:pt x="5810000" y="-11927"/>
                  <a:pt x="5881180" y="-1838"/>
                  <a:pt x="5989462" y="0"/>
                </a:cubicBezTo>
                <a:cubicBezTo>
                  <a:pt x="6097744" y="1838"/>
                  <a:pt x="6219812" y="8227"/>
                  <a:pt x="6317744" y="0"/>
                </a:cubicBezTo>
                <a:cubicBezTo>
                  <a:pt x="6415676" y="-8227"/>
                  <a:pt x="6694303" y="-33247"/>
                  <a:pt x="6987706" y="0"/>
                </a:cubicBezTo>
                <a:cubicBezTo>
                  <a:pt x="7281109" y="33247"/>
                  <a:pt x="7539848" y="27179"/>
                  <a:pt x="7885456" y="0"/>
                </a:cubicBezTo>
                <a:cubicBezTo>
                  <a:pt x="8231064" y="-27179"/>
                  <a:pt x="8539153" y="8271"/>
                  <a:pt x="8783205" y="0"/>
                </a:cubicBezTo>
                <a:cubicBezTo>
                  <a:pt x="9027257" y="-8271"/>
                  <a:pt x="9253302" y="-21129"/>
                  <a:pt x="9453167" y="0"/>
                </a:cubicBezTo>
                <a:cubicBezTo>
                  <a:pt x="9653032" y="21129"/>
                  <a:pt x="9625235" y="-9024"/>
                  <a:pt x="9781449" y="0"/>
                </a:cubicBezTo>
                <a:cubicBezTo>
                  <a:pt x="9937663" y="9024"/>
                  <a:pt x="10115850" y="-23389"/>
                  <a:pt x="10337517" y="0"/>
                </a:cubicBezTo>
                <a:cubicBezTo>
                  <a:pt x="10559184" y="23389"/>
                  <a:pt x="10543961" y="-4440"/>
                  <a:pt x="10665799" y="0"/>
                </a:cubicBezTo>
                <a:cubicBezTo>
                  <a:pt x="10787637" y="4440"/>
                  <a:pt x="11184340" y="18883"/>
                  <a:pt x="11389358" y="0"/>
                </a:cubicBezTo>
                <a:cubicBezTo>
                  <a:pt x="11395230" y="274878"/>
                  <a:pt x="11373685" y="403225"/>
                  <a:pt x="11389358" y="553998"/>
                </a:cubicBezTo>
                <a:cubicBezTo>
                  <a:pt x="11405031" y="704771"/>
                  <a:pt x="11398158" y="956083"/>
                  <a:pt x="11389358" y="1177245"/>
                </a:cubicBezTo>
                <a:cubicBezTo>
                  <a:pt x="11380558" y="1398407"/>
                  <a:pt x="11406597" y="1530806"/>
                  <a:pt x="11389358" y="1685077"/>
                </a:cubicBezTo>
                <a:cubicBezTo>
                  <a:pt x="11372119" y="1839348"/>
                  <a:pt x="11403932" y="2149496"/>
                  <a:pt x="11389358" y="2308324"/>
                </a:cubicBezTo>
                <a:cubicBezTo>
                  <a:pt x="11316993" y="2304320"/>
                  <a:pt x="11198856" y="2301690"/>
                  <a:pt x="11061077" y="2308324"/>
                </a:cubicBezTo>
                <a:cubicBezTo>
                  <a:pt x="10923298" y="2314958"/>
                  <a:pt x="10455439" y="2284189"/>
                  <a:pt x="10163327" y="2308324"/>
                </a:cubicBezTo>
                <a:cubicBezTo>
                  <a:pt x="9871215" y="2332460"/>
                  <a:pt x="9912818" y="2300860"/>
                  <a:pt x="9835046" y="2308324"/>
                </a:cubicBezTo>
                <a:cubicBezTo>
                  <a:pt x="9757274" y="2315788"/>
                  <a:pt x="9325276" y="2351449"/>
                  <a:pt x="8937296" y="2308324"/>
                </a:cubicBezTo>
                <a:cubicBezTo>
                  <a:pt x="8549316" y="2265200"/>
                  <a:pt x="8646661" y="2299437"/>
                  <a:pt x="8495121" y="2308324"/>
                </a:cubicBezTo>
                <a:cubicBezTo>
                  <a:pt x="8343581" y="2317211"/>
                  <a:pt x="8079433" y="2303880"/>
                  <a:pt x="7711265" y="2308324"/>
                </a:cubicBezTo>
                <a:cubicBezTo>
                  <a:pt x="7343097" y="2312768"/>
                  <a:pt x="7289551" y="2310306"/>
                  <a:pt x="6927410" y="2308324"/>
                </a:cubicBezTo>
                <a:cubicBezTo>
                  <a:pt x="6565270" y="2306342"/>
                  <a:pt x="6461487" y="2304755"/>
                  <a:pt x="6143554" y="2308324"/>
                </a:cubicBezTo>
                <a:cubicBezTo>
                  <a:pt x="5825621" y="2311893"/>
                  <a:pt x="5949492" y="2303118"/>
                  <a:pt x="5815272" y="2308324"/>
                </a:cubicBezTo>
                <a:cubicBezTo>
                  <a:pt x="5681052" y="2313530"/>
                  <a:pt x="5320154" y="2341531"/>
                  <a:pt x="5145310" y="2308324"/>
                </a:cubicBezTo>
                <a:cubicBezTo>
                  <a:pt x="4970466" y="2275117"/>
                  <a:pt x="4794822" y="2301244"/>
                  <a:pt x="4589241" y="2308324"/>
                </a:cubicBezTo>
                <a:cubicBezTo>
                  <a:pt x="4383660" y="2315404"/>
                  <a:pt x="4263067" y="2323852"/>
                  <a:pt x="4033173" y="2308324"/>
                </a:cubicBezTo>
                <a:cubicBezTo>
                  <a:pt x="3803279" y="2292796"/>
                  <a:pt x="3515176" y="2273202"/>
                  <a:pt x="3135423" y="2308324"/>
                </a:cubicBezTo>
                <a:cubicBezTo>
                  <a:pt x="2755670" y="2343447"/>
                  <a:pt x="2515236" y="2290105"/>
                  <a:pt x="2237674" y="2308324"/>
                </a:cubicBezTo>
                <a:cubicBezTo>
                  <a:pt x="1960112" y="2326543"/>
                  <a:pt x="1735771" y="2347124"/>
                  <a:pt x="1339924" y="2308324"/>
                </a:cubicBezTo>
                <a:cubicBezTo>
                  <a:pt x="944077" y="2269525"/>
                  <a:pt x="350415" y="2308086"/>
                  <a:pt x="0" y="2308324"/>
                </a:cubicBezTo>
                <a:cubicBezTo>
                  <a:pt x="-6781" y="2120676"/>
                  <a:pt x="24930" y="1903656"/>
                  <a:pt x="0" y="1731243"/>
                </a:cubicBezTo>
                <a:cubicBezTo>
                  <a:pt x="-24930" y="1558830"/>
                  <a:pt x="-1287" y="1353755"/>
                  <a:pt x="0" y="1200328"/>
                </a:cubicBezTo>
                <a:cubicBezTo>
                  <a:pt x="1287" y="1046902"/>
                  <a:pt x="29693" y="844296"/>
                  <a:pt x="0" y="577081"/>
                </a:cubicBezTo>
                <a:cubicBezTo>
                  <a:pt x="-29693" y="309866"/>
                  <a:pt x="12719" y="250622"/>
                  <a:pt x="0" y="0"/>
                </a:cubicBezTo>
                <a:close/>
              </a:path>
            </a:pathLst>
          </a:custGeom>
          <a:noFill/>
          <a:ln w="63500">
            <a:solidFill>
              <a:schemeClr val="accent1">
                <a:lumMod val="20000"/>
                <a:lumOff val="80000"/>
              </a:schemeClr>
            </a:solidFill>
            <a:extLst>
              <a:ext uri="{C807C97D-BFC1-408E-A445-0C87EB9F89A2}">
                <ask:lineSketchStyleProps xmlns:ask="http://schemas.microsoft.com/office/drawing/2018/sketchyshapes" sd="2444365566">
                  <a:prstGeom prst="rect">
                    <a:avLst/>
                  </a:prstGeom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>
            <a:spAutoFit/>
          </a:bodyPr>
          <a:lstStyle/>
          <a:p>
            <a:r>
              <a:rPr lang="ru-RU" b="1" dirty="0">
                <a:latin typeface="+mj-lt"/>
              </a:rPr>
              <a:t>Также Елизавета Петровна:</a:t>
            </a:r>
          </a:p>
          <a:p>
            <a:r>
              <a:rPr lang="ru-RU" dirty="0">
                <a:latin typeface="+mj-lt"/>
              </a:rPr>
              <a:t>• отменила ежегодные рекрутские наборы, разделила государство на пять военных округов, введя новое правило – рекрутировать новых солдат в армию раз в пять лет;</a:t>
            </a:r>
          </a:p>
          <a:p>
            <a:r>
              <a:rPr lang="ru-RU" dirty="0">
                <a:latin typeface="+mj-lt"/>
              </a:rPr>
              <a:t>• разделила купеческое сословие на три гильдии по функциональному признаку, что повысило социальный статус представителей данного сословия;</a:t>
            </a:r>
          </a:p>
          <a:p>
            <a:r>
              <a:rPr lang="ru-RU" dirty="0">
                <a:latin typeface="+mj-lt"/>
              </a:rPr>
              <a:t>• провела модернизацию системы общественной безопасности (ввела запрет на быструю езду в городах, а также на использование ненормативной лексики в общественных местах);</a:t>
            </a:r>
          </a:p>
          <a:p>
            <a:r>
              <a:rPr lang="ru-RU" dirty="0">
                <a:latin typeface="+mj-lt"/>
              </a:rPr>
              <a:t>• отменила смертную казнь.</a:t>
            </a:r>
          </a:p>
        </p:txBody>
      </p:sp>
    </p:spTree>
    <p:extLst>
      <p:ext uri="{BB962C8B-B14F-4D97-AF65-F5344CB8AC3E}">
        <p14:creationId xmlns:p14="http://schemas.microsoft.com/office/powerpoint/2010/main" val="25250879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E2F3769-8BC9-4C06-B725-18407EBB49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681037"/>
          </a:xfrm>
        </p:spPr>
        <p:txBody>
          <a:bodyPr>
            <a:normAutofit/>
          </a:bodyPr>
          <a:lstStyle/>
          <a:p>
            <a:pPr algn="r"/>
            <a:r>
              <a:rPr lang="ru-RU" sz="2400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Реформы в армии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6081533-2915-4FF6-B0D6-F67E4E819D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99197"/>
            <a:ext cx="10515600" cy="4917123"/>
          </a:xfrm>
          <a:custGeom>
            <a:avLst/>
            <a:gdLst>
              <a:gd name="connsiteX0" fmla="*/ 0 w 10515600"/>
              <a:gd name="connsiteY0" fmla="*/ 0 h 4917123"/>
              <a:gd name="connsiteX1" fmla="*/ 657225 w 10515600"/>
              <a:gd name="connsiteY1" fmla="*/ 0 h 4917123"/>
              <a:gd name="connsiteX2" fmla="*/ 1419606 w 10515600"/>
              <a:gd name="connsiteY2" fmla="*/ 0 h 4917123"/>
              <a:gd name="connsiteX3" fmla="*/ 2181987 w 10515600"/>
              <a:gd name="connsiteY3" fmla="*/ 0 h 4917123"/>
              <a:gd name="connsiteX4" fmla="*/ 3049524 w 10515600"/>
              <a:gd name="connsiteY4" fmla="*/ 0 h 4917123"/>
              <a:gd name="connsiteX5" fmla="*/ 3706749 w 10515600"/>
              <a:gd name="connsiteY5" fmla="*/ 0 h 4917123"/>
              <a:gd name="connsiteX6" fmla="*/ 4469130 w 10515600"/>
              <a:gd name="connsiteY6" fmla="*/ 0 h 4917123"/>
              <a:gd name="connsiteX7" fmla="*/ 5126355 w 10515600"/>
              <a:gd name="connsiteY7" fmla="*/ 0 h 4917123"/>
              <a:gd name="connsiteX8" fmla="*/ 5783580 w 10515600"/>
              <a:gd name="connsiteY8" fmla="*/ 0 h 4917123"/>
              <a:gd name="connsiteX9" fmla="*/ 6440805 w 10515600"/>
              <a:gd name="connsiteY9" fmla="*/ 0 h 4917123"/>
              <a:gd name="connsiteX10" fmla="*/ 6782562 w 10515600"/>
              <a:gd name="connsiteY10" fmla="*/ 0 h 4917123"/>
              <a:gd name="connsiteX11" fmla="*/ 7544943 w 10515600"/>
              <a:gd name="connsiteY11" fmla="*/ 0 h 4917123"/>
              <a:gd name="connsiteX12" fmla="*/ 7886700 w 10515600"/>
              <a:gd name="connsiteY12" fmla="*/ 0 h 4917123"/>
              <a:gd name="connsiteX13" fmla="*/ 8543925 w 10515600"/>
              <a:gd name="connsiteY13" fmla="*/ 0 h 4917123"/>
              <a:gd name="connsiteX14" fmla="*/ 9411462 w 10515600"/>
              <a:gd name="connsiteY14" fmla="*/ 0 h 4917123"/>
              <a:gd name="connsiteX15" fmla="*/ 10515600 w 10515600"/>
              <a:gd name="connsiteY15" fmla="*/ 0 h 4917123"/>
              <a:gd name="connsiteX16" fmla="*/ 10515600 w 10515600"/>
              <a:gd name="connsiteY16" fmla="*/ 663812 h 4917123"/>
              <a:gd name="connsiteX17" fmla="*/ 10515600 w 10515600"/>
              <a:gd name="connsiteY17" fmla="*/ 1180110 h 4917123"/>
              <a:gd name="connsiteX18" fmla="*/ 10515600 w 10515600"/>
              <a:gd name="connsiteY18" fmla="*/ 1696407 h 4917123"/>
              <a:gd name="connsiteX19" fmla="*/ 10515600 w 10515600"/>
              <a:gd name="connsiteY19" fmla="*/ 2311048 h 4917123"/>
              <a:gd name="connsiteX20" fmla="*/ 10515600 w 10515600"/>
              <a:gd name="connsiteY20" fmla="*/ 2925688 h 4917123"/>
              <a:gd name="connsiteX21" fmla="*/ 10515600 w 10515600"/>
              <a:gd name="connsiteY21" fmla="*/ 3491157 h 4917123"/>
              <a:gd name="connsiteX22" fmla="*/ 10515600 w 10515600"/>
              <a:gd name="connsiteY22" fmla="*/ 4204140 h 4917123"/>
              <a:gd name="connsiteX23" fmla="*/ 10515600 w 10515600"/>
              <a:gd name="connsiteY23" fmla="*/ 4917123 h 4917123"/>
              <a:gd name="connsiteX24" fmla="*/ 9648063 w 10515600"/>
              <a:gd name="connsiteY24" fmla="*/ 4917123 h 4917123"/>
              <a:gd name="connsiteX25" fmla="*/ 8885682 w 10515600"/>
              <a:gd name="connsiteY25" fmla="*/ 4917123 h 4917123"/>
              <a:gd name="connsiteX26" fmla="*/ 8543925 w 10515600"/>
              <a:gd name="connsiteY26" fmla="*/ 4917123 h 4917123"/>
              <a:gd name="connsiteX27" fmla="*/ 7676388 w 10515600"/>
              <a:gd name="connsiteY27" fmla="*/ 4917123 h 4917123"/>
              <a:gd name="connsiteX28" fmla="*/ 7124319 w 10515600"/>
              <a:gd name="connsiteY28" fmla="*/ 4917123 h 4917123"/>
              <a:gd name="connsiteX29" fmla="*/ 6361938 w 10515600"/>
              <a:gd name="connsiteY29" fmla="*/ 4917123 h 4917123"/>
              <a:gd name="connsiteX30" fmla="*/ 6020181 w 10515600"/>
              <a:gd name="connsiteY30" fmla="*/ 4917123 h 4917123"/>
              <a:gd name="connsiteX31" fmla="*/ 5152644 w 10515600"/>
              <a:gd name="connsiteY31" fmla="*/ 4917123 h 4917123"/>
              <a:gd name="connsiteX32" fmla="*/ 4600575 w 10515600"/>
              <a:gd name="connsiteY32" fmla="*/ 4917123 h 4917123"/>
              <a:gd name="connsiteX33" fmla="*/ 3943350 w 10515600"/>
              <a:gd name="connsiteY33" fmla="*/ 4917123 h 4917123"/>
              <a:gd name="connsiteX34" fmla="*/ 3496437 w 10515600"/>
              <a:gd name="connsiteY34" fmla="*/ 4917123 h 4917123"/>
              <a:gd name="connsiteX35" fmla="*/ 2734056 w 10515600"/>
              <a:gd name="connsiteY35" fmla="*/ 4917123 h 4917123"/>
              <a:gd name="connsiteX36" fmla="*/ 1866519 w 10515600"/>
              <a:gd name="connsiteY36" fmla="*/ 4917123 h 4917123"/>
              <a:gd name="connsiteX37" fmla="*/ 1314450 w 10515600"/>
              <a:gd name="connsiteY37" fmla="*/ 4917123 h 4917123"/>
              <a:gd name="connsiteX38" fmla="*/ 0 w 10515600"/>
              <a:gd name="connsiteY38" fmla="*/ 4917123 h 4917123"/>
              <a:gd name="connsiteX39" fmla="*/ 0 w 10515600"/>
              <a:gd name="connsiteY39" fmla="*/ 4302483 h 4917123"/>
              <a:gd name="connsiteX40" fmla="*/ 0 w 10515600"/>
              <a:gd name="connsiteY40" fmla="*/ 3687842 h 4917123"/>
              <a:gd name="connsiteX41" fmla="*/ 0 w 10515600"/>
              <a:gd name="connsiteY41" fmla="*/ 3024031 h 4917123"/>
              <a:gd name="connsiteX42" fmla="*/ 0 w 10515600"/>
              <a:gd name="connsiteY42" fmla="*/ 2409390 h 4917123"/>
              <a:gd name="connsiteX43" fmla="*/ 0 w 10515600"/>
              <a:gd name="connsiteY43" fmla="*/ 1745579 h 4917123"/>
              <a:gd name="connsiteX44" fmla="*/ 0 w 10515600"/>
              <a:gd name="connsiteY44" fmla="*/ 1081767 h 4917123"/>
              <a:gd name="connsiteX45" fmla="*/ 0 w 10515600"/>
              <a:gd name="connsiteY45" fmla="*/ 0 h 4917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10515600" h="4917123" fill="none" extrusionOk="0">
                <a:moveTo>
                  <a:pt x="0" y="0"/>
                </a:moveTo>
                <a:cubicBezTo>
                  <a:pt x="177150" y="-2233"/>
                  <a:pt x="437740" y="9549"/>
                  <a:pt x="657225" y="0"/>
                </a:cubicBezTo>
                <a:cubicBezTo>
                  <a:pt x="876711" y="-9549"/>
                  <a:pt x="1120002" y="4103"/>
                  <a:pt x="1419606" y="0"/>
                </a:cubicBezTo>
                <a:cubicBezTo>
                  <a:pt x="1719210" y="-4103"/>
                  <a:pt x="1938104" y="16641"/>
                  <a:pt x="2181987" y="0"/>
                </a:cubicBezTo>
                <a:cubicBezTo>
                  <a:pt x="2425870" y="-16641"/>
                  <a:pt x="2669395" y="-9276"/>
                  <a:pt x="3049524" y="0"/>
                </a:cubicBezTo>
                <a:cubicBezTo>
                  <a:pt x="3429653" y="9276"/>
                  <a:pt x="3553691" y="29352"/>
                  <a:pt x="3706749" y="0"/>
                </a:cubicBezTo>
                <a:cubicBezTo>
                  <a:pt x="3859808" y="-29352"/>
                  <a:pt x="4111295" y="-6375"/>
                  <a:pt x="4469130" y="0"/>
                </a:cubicBezTo>
                <a:cubicBezTo>
                  <a:pt x="4826965" y="6375"/>
                  <a:pt x="4916661" y="-30390"/>
                  <a:pt x="5126355" y="0"/>
                </a:cubicBezTo>
                <a:cubicBezTo>
                  <a:pt x="5336049" y="30390"/>
                  <a:pt x="5578402" y="-7004"/>
                  <a:pt x="5783580" y="0"/>
                </a:cubicBezTo>
                <a:cubicBezTo>
                  <a:pt x="5988759" y="7004"/>
                  <a:pt x="6270371" y="29583"/>
                  <a:pt x="6440805" y="0"/>
                </a:cubicBezTo>
                <a:cubicBezTo>
                  <a:pt x="6611240" y="-29583"/>
                  <a:pt x="6667725" y="8173"/>
                  <a:pt x="6782562" y="0"/>
                </a:cubicBezTo>
                <a:cubicBezTo>
                  <a:pt x="6897399" y="-8173"/>
                  <a:pt x="7375754" y="-24084"/>
                  <a:pt x="7544943" y="0"/>
                </a:cubicBezTo>
                <a:cubicBezTo>
                  <a:pt x="7714132" y="24084"/>
                  <a:pt x="7790780" y="5607"/>
                  <a:pt x="7886700" y="0"/>
                </a:cubicBezTo>
                <a:cubicBezTo>
                  <a:pt x="7982620" y="-5607"/>
                  <a:pt x="8404356" y="28301"/>
                  <a:pt x="8543925" y="0"/>
                </a:cubicBezTo>
                <a:cubicBezTo>
                  <a:pt x="8683495" y="-28301"/>
                  <a:pt x="9088340" y="-5992"/>
                  <a:pt x="9411462" y="0"/>
                </a:cubicBezTo>
                <a:cubicBezTo>
                  <a:pt x="9734584" y="5992"/>
                  <a:pt x="10083951" y="22703"/>
                  <a:pt x="10515600" y="0"/>
                </a:cubicBezTo>
                <a:cubicBezTo>
                  <a:pt x="10547822" y="178655"/>
                  <a:pt x="10533914" y="421832"/>
                  <a:pt x="10515600" y="663812"/>
                </a:cubicBezTo>
                <a:cubicBezTo>
                  <a:pt x="10497286" y="905792"/>
                  <a:pt x="10521394" y="947569"/>
                  <a:pt x="10515600" y="1180110"/>
                </a:cubicBezTo>
                <a:cubicBezTo>
                  <a:pt x="10509806" y="1412651"/>
                  <a:pt x="10496237" y="1522002"/>
                  <a:pt x="10515600" y="1696407"/>
                </a:cubicBezTo>
                <a:cubicBezTo>
                  <a:pt x="10534963" y="1870812"/>
                  <a:pt x="10536435" y="2021563"/>
                  <a:pt x="10515600" y="2311048"/>
                </a:cubicBezTo>
                <a:cubicBezTo>
                  <a:pt x="10494765" y="2600533"/>
                  <a:pt x="10531213" y="2733137"/>
                  <a:pt x="10515600" y="2925688"/>
                </a:cubicBezTo>
                <a:cubicBezTo>
                  <a:pt x="10499987" y="3118239"/>
                  <a:pt x="10492324" y="3253052"/>
                  <a:pt x="10515600" y="3491157"/>
                </a:cubicBezTo>
                <a:cubicBezTo>
                  <a:pt x="10538876" y="3729262"/>
                  <a:pt x="10518603" y="4047606"/>
                  <a:pt x="10515600" y="4204140"/>
                </a:cubicBezTo>
                <a:cubicBezTo>
                  <a:pt x="10512597" y="4360674"/>
                  <a:pt x="10509295" y="4623846"/>
                  <a:pt x="10515600" y="4917123"/>
                </a:cubicBezTo>
                <a:cubicBezTo>
                  <a:pt x="10321022" y="4874792"/>
                  <a:pt x="9841056" y="4874810"/>
                  <a:pt x="9648063" y="4917123"/>
                </a:cubicBezTo>
                <a:cubicBezTo>
                  <a:pt x="9455070" y="4959436"/>
                  <a:pt x="9225135" y="4930022"/>
                  <a:pt x="8885682" y="4917123"/>
                </a:cubicBezTo>
                <a:cubicBezTo>
                  <a:pt x="8546229" y="4904224"/>
                  <a:pt x="8660252" y="4904092"/>
                  <a:pt x="8543925" y="4917123"/>
                </a:cubicBezTo>
                <a:cubicBezTo>
                  <a:pt x="8427598" y="4930154"/>
                  <a:pt x="8066747" y="4920659"/>
                  <a:pt x="7676388" y="4917123"/>
                </a:cubicBezTo>
                <a:cubicBezTo>
                  <a:pt x="7286029" y="4913587"/>
                  <a:pt x="7286084" y="4928563"/>
                  <a:pt x="7124319" y="4917123"/>
                </a:cubicBezTo>
                <a:cubicBezTo>
                  <a:pt x="6962554" y="4905683"/>
                  <a:pt x="6638960" y="4891959"/>
                  <a:pt x="6361938" y="4917123"/>
                </a:cubicBezTo>
                <a:cubicBezTo>
                  <a:pt x="6084916" y="4942287"/>
                  <a:pt x="6131919" y="4919116"/>
                  <a:pt x="6020181" y="4917123"/>
                </a:cubicBezTo>
                <a:cubicBezTo>
                  <a:pt x="5908443" y="4915130"/>
                  <a:pt x="5558871" y="4908261"/>
                  <a:pt x="5152644" y="4917123"/>
                </a:cubicBezTo>
                <a:cubicBezTo>
                  <a:pt x="4746417" y="4925985"/>
                  <a:pt x="4798774" y="4903948"/>
                  <a:pt x="4600575" y="4917123"/>
                </a:cubicBezTo>
                <a:cubicBezTo>
                  <a:pt x="4402376" y="4930298"/>
                  <a:pt x="4180360" y="4903684"/>
                  <a:pt x="3943350" y="4917123"/>
                </a:cubicBezTo>
                <a:cubicBezTo>
                  <a:pt x="3706340" y="4930562"/>
                  <a:pt x="3658445" y="4920200"/>
                  <a:pt x="3496437" y="4917123"/>
                </a:cubicBezTo>
                <a:cubicBezTo>
                  <a:pt x="3334429" y="4914046"/>
                  <a:pt x="3010124" y="4900373"/>
                  <a:pt x="2734056" y="4917123"/>
                </a:cubicBezTo>
                <a:cubicBezTo>
                  <a:pt x="2457988" y="4933873"/>
                  <a:pt x="2236739" y="4928550"/>
                  <a:pt x="1866519" y="4917123"/>
                </a:cubicBezTo>
                <a:cubicBezTo>
                  <a:pt x="1496299" y="4905696"/>
                  <a:pt x="1510850" y="4905986"/>
                  <a:pt x="1314450" y="4917123"/>
                </a:cubicBezTo>
                <a:cubicBezTo>
                  <a:pt x="1118050" y="4928260"/>
                  <a:pt x="570195" y="4930589"/>
                  <a:pt x="0" y="4917123"/>
                </a:cubicBezTo>
                <a:cubicBezTo>
                  <a:pt x="10918" y="4714579"/>
                  <a:pt x="16275" y="4515990"/>
                  <a:pt x="0" y="4302483"/>
                </a:cubicBezTo>
                <a:cubicBezTo>
                  <a:pt x="-16275" y="4088976"/>
                  <a:pt x="-29639" y="3813385"/>
                  <a:pt x="0" y="3687842"/>
                </a:cubicBezTo>
                <a:cubicBezTo>
                  <a:pt x="29639" y="3562299"/>
                  <a:pt x="-25200" y="3226532"/>
                  <a:pt x="0" y="3024031"/>
                </a:cubicBezTo>
                <a:cubicBezTo>
                  <a:pt x="25200" y="2821530"/>
                  <a:pt x="-2233" y="2683743"/>
                  <a:pt x="0" y="2409390"/>
                </a:cubicBezTo>
                <a:cubicBezTo>
                  <a:pt x="2233" y="2135037"/>
                  <a:pt x="32499" y="1954119"/>
                  <a:pt x="0" y="1745579"/>
                </a:cubicBezTo>
                <a:cubicBezTo>
                  <a:pt x="-32499" y="1537039"/>
                  <a:pt x="-6658" y="1301040"/>
                  <a:pt x="0" y="1081767"/>
                </a:cubicBezTo>
                <a:cubicBezTo>
                  <a:pt x="6658" y="862494"/>
                  <a:pt x="4553" y="476830"/>
                  <a:pt x="0" y="0"/>
                </a:cubicBezTo>
                <a:close/>
              </a:path>
              <a:path w="10515600" h="4917123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495950" y="190106"/>
                  <a:pt x="10488083" y="366956"/>
                  <a:pt x="10515600" y="712983"/>
                </a:cubicBezTo>
                <a:cubicBezTo>
                  <a:pt x="10543117" y="1059010"/>
                  <a:pt x="10515654" y="1192642"/>
                  <a:pt x="10515600" y="1376794"/>
                </a:cubicBezTo>
                <a:cubicBezTo>
                  <a:pt x="10515546" y="1560946"/>
                  <a:pt x="10494446" y="1713573"/>
                  <a:pt x="10515600" y="2040606"/>
                </a:cubicBezTo>
                <a:cubicBezTo>
                  <a:pt x="10536754" y="2367639"/>
                  <a:pt x="10503797" y="2412261"/>
                  <a:pt x="10515600" y="2507733"/>
                </a:cubicBezTo>
                <a:cubicBezTo>
                  <a:pt x="10527403" y="2603205"/>
                  <a:pt x="10535071" y="2883015"/>
                  <a:pt x="10515600" y="3024031"/>
                </a:cubicBezTo>
                <a:cubicBezTo>
                  <a:pt x="10496129" y="3165047"/>
                  <a:pt x="10548600" y="3541804"/>
                  <a:pt x="10515600" y="3687842"/>
                </a:cubicBezTo>
                <a:cubicBezTo>
                  <a:pt x="10482600" y="3833880"/>
                  <a:pt x="10503226" y="4114170"/>
                  <a:pt x="10515600" y="4253311"/>
                </a:cubicBezTo>
                <a:cubicBezTo>
                  <a:pt x="10527974" y="4392452"/>
                  <a:pt x="10523378" y="4757748"/>
                  <a:pt x="10515600" y="4917123"/>
                </a:cubicBezTo>
                <a:cubicBezTo>
                  <a:pt x="10245623" y="4946721"/>
                  <a:pt x="10029676" y="4916534"/>
                  <a:pt x="9753219" y="4917123"/>
                </a:cubicBezTo>
                <a:cubicBezTo>
                  <a:pt x="9476762" y="4917712"/>
                  <a:pt x="9553148" y="4923789"/>
                  <a:pt x="9411462" y="4917123"/>
                </a:cubicBezTo>
                <a:cubicBezTo>
                  <a:pt x="9269776" y="4910457"/>
                  <a:pt x="8927709" y="4886041"/>
                  <a:pt x="8754237" y="4917123"/>
                </a:cubicBezTo>
                <a:cubicBezTo>
                  <a:pt x="8580766" y="4948205"/>
                  <a:pt x="8413264" y="4911053"/>
                  <a:pt x="8307324" y="4917123"/>
                </a:cubicBezTo>
                <a:cubicBezTo>
                  <a:pt x="8201384" y="4923193"/>
                  <a:pt x="7912690" y="4922715"/>
                  <a:pt x="7544943" y="4917123"/>
                </a:cubicBezTo>
                <a:cubicBezTo>
                  <a:pt x="7177196" y="4911531"/>
                  <a:pt x="7304235" y="4919531"/>
                  <a:pt x="7098030" y="4917123"/>
                </a:cubicBezTo>
                <a:cubicBezTo>
                  <a:pt x="6891825" y="4914715"/>
                  <a:pt x="6541479" y="4935638"/>
                  <a:pt x="6335649" y="4917123"/>
                </a:cubicBezTo>
                <a:cubicBezTo>
                  <a:pt x="6129819" y="4898608"/>
                  <a:pt x="6106541" y="4903820"/>
                  <a:pt x="5993892" y="4917123"/>
                </a:cubicBezTo>
                <a:cubicBezTo>
                  <a:pt x="5881243" y="4930426"/>
                  <a:pt x="5545248" y="4938772"/>
                  <a:pt x="5231511" y="4917123"/>
                </a:cubicBezTo>
                <a:cubicBezTo>
                  <a:pt x="4917774" y="4895474"/>
                  <a:pt x="4963237" y="4927628"/>
                  <a:pt x="4784598" y="4917123"/>
                </a:cubicBezTo>
                <a:cubicBezTo>
                  <a:pt x="4605959" y="4906618"/>
                  <a:pt x="4605904" y="4907687"/>
                  <a:pt x="4442841" y="4917123"/>
                </a:cubicBezTo>
                <a:cubicBezTo>
                  <a:pt x="4279778" y="4926559"/>
                  <a:pt x="4177180" y="4927167"/>
                  <a:pt x="3995928" y="4917123"/>
                </a:cubicBezTo>
                <a:cubicBezTo>
                  <a:pt x="3814676" y="4907079"/>
                  <a:pt x="3516440" y="4930263"/>
                  <a:pt x="3233547" y="4917123"/>
                </a:cubicBezTo>
                <a:cubicBezTo>
                  <a:pt x="2950654" y="4903983"/>
                  <a:pt x="2884354" y="4937132"/>
                  <a:pt x="2786634" y="4917123"/>
                </a:cubicBezTo>
                <a:cubicBezTo>
                  <a:pt x="2688914" y="4897114"/>
                  <a:pt x="2522958" y="4924261"/>
                  <a:pt x="2444877" y="4917123"/>
                </a:cubicBezTo>
                <a:cubicBezTo>
                  <a:pt x="2366796" y="4909985"/>
                  <a:pt x="2104768" y="4896508"/>
                  <a:pt x="1997964" y="4917123"/>
                </a:cubicBezTo>
                <a:cubicBezTo>
                  <a:pt x="1891160" y="4937738"/>
                  <a:pt x="1573016" y="4913405"/>
                  <a:pt x="1445895" y="4917123"/>
                </a:cubicBezTo>
                <a:cubicBezTo>
                  <a:pt x="1318774" y="4920841"/>
                  <a:pt x="986443" y="4901558"/>
                  <a:pt x="788670" y="4917123"/>
                </a:cubicBezTo>
                <a:cubicBezTo>
                  <a:pt x="590897" y="4932688"/>
                  <a:pt x="363709" y="4882295"/>
                  <a:pt x="0" y="4917123"/>
                </a:cubicBezTo>
                <a:cubicBezTo>
                  <a:pt x="-476" y="4672246"/>
                  <a:pt x="14952" y="4450157"/>
                  <a:pt x="0" y="4204140"/>
                </a:cubicBezTo>
                <a:cubicBezTo>
                  <a:pt x="-14952" y="3958123"/>
                  <a:pt x="-12312" y="3890250"/>
                  <a:pt x="0" y="3589500"/>
                </a:cubicBezTo>
                <a:cubicBezTo>
                  <a:pt x="12312" y="3288750"/>
                  <a:pt x="30302" y="3249922"/>
                  <a:pt x="0" y="2974859"/>
                </a:cubicBezTo>
                <a:cubicBezTo>
                  <a:pt x="-30302" y="2699796"/>
                  <a:pt x="-21697" y="2536575"/>
                  <a:pt x="0" y="2360219"/>
                </a:cubicBezTo>
                <a:cubicBezTo>
                  <a:pt x="21697" y="2183863"/>
                  <a:pt x="-9826" y="2019246"/>
                  <a:pt x="0" y="1745579"/>
                </a:cubicBezTo>
                <a:cubicBezTo>
                  <a:pt x="9826" y="1471912"/>
                  <a:pt x="-14603" y="1456214"/>
                  <a:pt x="0" y="1180110"/>
                </a:cubicBezTo>
                <a:cubicBezTo>
                  <a:pt x="14603" y="904006"/>
                  <a:pt x="-22280" y="286270"/>
                  <a:pt x="0" y="0"/>
                </a:cubicBezTo>
                <a:close/>
              </a:path>
            </a:pathLst>
          </a:custGeom>
          <a:ln w="63500">
            <a:solidFill>
              <a:schemeClr val="accent1">
                <a:lumMod val="40000"/>
                <a:lumOff val="60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sk:type>
                    <ask:lineSketchFreehand/>
                  </ask:type>
                </ask:lineSketchStyleProps>
              </a:ext>
            </a:extLst>
          </a:ln>
        </p:spPr>
        <p:txBody>
          <a:bodyPr>
            <a:normAutofit fontScale="92500" lnSpcReduction="10000"/>
          </a:bodyPr>
          <a:lstStyle/>
          <a:p>
            <a:pPr marL="0" indent="0" algn="just">
              <a:buNone/>
            </a:pPr>
            <a:r>
              <a:rPr lang="ru-RU" b="1" dirty="0">
                <a:latin typeface="+mj-lt"/>
              </a:rPr>
              <a:t>При Елизавете Петровне произошло:</a:t>
            </a:r>
          </a:p>
          <a:p>
            <a:pPr marL="0" indent="0" algn="just">
              <a:buNone/>
            </a:pPr>
            <a:r>
              <a:rPr lang="ru-RU" dirty="0">
                <a:latin typeface="+mj-lt"/>
              </a:rPr>
              <a:t>• возвращение к петровским военным уставам;</a:t>
            </a:r>
          </a:p>
          <a:p>
            <a:pPr marL="0" indent="0" algn="just">
              <a:buNone/>
            </a:pPr>
            <a:r>
              <a:rPr lang="ru-RU" dirty="0">
                <a:latin typeface="+mj-lt"/>
              </a:rPr>
              <a:t>• восстановление гренадерских рот, что увеличило боеспособность воинских формирований);</a:t>
            </a:r>
          </a:p>
          <a:p>
            <a:pPr marL="0" indent="0" algn="just">
              <a:buNone/>
            </a:pPr>
            <a:r>
              <a:rPr lang="ru-RU" dirty="0">
                <a:latin typeface="+mj-lt"/>
              </a:rPr>
              <a:t>• формирование новых гусарских полков;</a:t>
            </a:r>
          </a:p>
          <a:p>
            <a:pPr marL="0" indent="0" algn="just">
              <a:buNone/>
            </a:pPr>
            <a:r>
              <a:rPr lang="ru-RU" dirty="0">
                <a:latin typeface="+mj-lt"/>
              </a:rPr>
              <a:t>• формирование Астраханского казачьего полка (позднее полк был переформирован в новый тип казачьего войска);</a:t>
            </a:r>
          </a:p>
          <a:p>
            <a:pPr marL="0" indent="0" algn="just">
              <a:buNone/>
            </a:pPr>
            <a:r>
              <a:rPr lang="ru-RU" dirty="0">
                <a:latin typeface="+mj-lt"/>
              </a:rPr>
              <a:t>• реформирование артиллерии (на вооружение в армии появились гаубицы и так называемые пушки-единороги);</a:t>
            </a:r>
          </a:p>
          <a:p>
            <a:pPr marL="0" indent="0" algn="just">
              <a:buNone/>
            </a:pPr>
            <a:r>
              <a:rPr lang="ru-RU" dirty="0">
                <a:latin typeface="+mj-lt"/>
              </a:rPr>
              <a:t>• повышение уровня образованности офицерского состава (открывались новые военные учебные заведения);</a:t>
            </a:r>
          </a:p>
          <a:p>
            <a:pPr marL="0" indent="0" algn="just">
              <a:buNone/>
            </a:pPr>
            <a:r>
              <a:rPr lang="ru-RU" dirty="0">
                <a:latin typeface="+mj-lt"/>
              </a:rPr>
              <a:t>• совершенствование механизмов бесперебойного обеспечения армии.</a:t>
            </a: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323663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8916C7-4830-4440-B50D-9C4D8B9343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041" y="0"/>
            <a:ext cx="10906760" cy="1249102"/>
          </a:xfrm>
        </p:spPr>
        <p:txBody>
          <a:bodyPr>
            <a:normAutofit/>
          </a:bodyPr>
          <a:lstStyle/>
          <a:p>
            <a:r>
              <a:rPr lang="ru-RU" sz="2400" dirty="0">
                <a:solidFill>
                  <a:schemeClr val="bg2">
                    <a:lumMod val="50000"/>
                  </a:schemeClr>
                </a:solidFill>
                <a:effectLst/>
                <a:latin typeface="Arial Black" panose="020B0A04020102020204" pitchFamily="34" charset="0"/>
                <a:ea typeface="Calibri" panose="020F0502020204030204" pitchFamily="34" charset="0"/>
              </a:rPr>
              <a:t>Реформы в искусстве и образовании</a:t>
            </a:r>
            <a:endParaRPr lang="ru-RU" sz="2400" dirty="0">
              <a:solidFill>
                <a:schemeClr val="bg2">
                  <a:lumMod val="50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203E0E0-6B18-4518-A79E-9982DBB4E8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954" y="1276871"/>
            <a:ext cx="6294249" cy="2802962"/>
          </a:xfrm>
          <a:custGeom>
            <a:avLst/>
            <a:gdLst>
              <a:gd name="connsiteX0" fmla="*/ 0 w 6294249"/>
              <a:gd name="connsiteY0" fmla="*/ 0 h 2802962"/>
              <a:gd name="connsiteX1" fmla="*/ 825246 w 6294249"/>
              <a:gd name="connsiteY1" fmla="*/ 0 h 2802962"/>
              <a:gd name="connsiteX2" fmla="*/ 1650492 w 6294249"/>
              <a:gd name="connsiteY2" fmla="*/ 0 h 2802962"/>
              <a:gd name="connsiteX3" fmla="*/ 2349853 w 6294249"/>
              <a:gd name="connsiteY3" fmla="*/ 0 h 2802962"/>
              <a:gd name="connsiteX4" fmla="*/ 3112156 w 6294249"/>
              <a:gd name="connsiteY4" fmla="*/ 0 h 2802962"/>
              <a:gd name="connsiteX5" fmla="*/ 3748575 w 6294249"/>
              <a:gd name="connsiteY5" fmla="*/ 0 h 2802962"/>
              <a:gd name="connsiteX6" fmla="*/ 4447936 w 6294249"/>
              <a:gd name="connsiteY6" fmla="*/ 0 h 2802962"/>
              <a:gd name="connsiteX7" fmla="*/ 5273182 w 6294249"/>
              <a:gd name="connsiteY7" fmla="*/ 0 h 2802962"/>
              <a:gd name="connsiteX8" fmla="*/ 6294249 w 6294249"/>
              <a:gd name="connsiteY8" fmla="*/ 0 h 2802962"/>
              <a:gd name="connsiteX9" fmla="*/ 6294249 w 6294249"/>
              <a:gd name="connsiteY9" fmla="*/ 588622 h 2802962"/>
              <a:gd name="connsiteX10" fmla="*/ 6294249 w 6294249"/>
              <a:gd name="connsiteY10" fmla="*/ 1093155 h 2802962"/>
              <a:gd name="connsiteX11" fmla="*/ 6294249 w 6294249"/>
              <a:gd name="connsiteY11" fmla="*/ 1625718 h 2802962"/>
              <a:gd name="connsiteX12" fmla="*/ 6294249 w 6294249"/>
              <a:gd name="connsiteY12" fmla="*/ 2186310 h 2802962"/>
              <a:gd name="connsiteX13" fmla="*/ 6294249 w 6294249"/>
              <a:gd name="connsiteY13" fmla="*/ 2802962 h 2802962"/>
              <a:gd name="connsiteX14" fmla="*/ 5469003 w 6294249"/>
              <a:gd name="connsiteY14" fmla="*/ 2802962 h 2802962"/>
              <a:gd name="connsiteX15" fmla="*/ 4769642 w 6294249"/>
              <a:gd name="connsiteY15" fmla="*/ 2802962 h 2802962"/>
              <a:gd name="connsiteX16" fmla="*/ 4070281 w 6294249"/>
              <a:gd name="connsiteY16" fmla="*/ 2802962 h 2802962"/>
              <a:gd name="connsiteX17" fmla="*/ 3370920 w 6294249"/>
              <a:gd name="connsiteY17" fmla="*/ 2802962 h 2802962"/>
              <a:gd name="connsiteX18" fmla="*/ 2671559 w 6294249"/>
              <a:gd name="connsiteY18" fmla="*/ 2802962 h 2802962"/>
              <a:gd name="connsiteX19" fmla="*/ 2035141 w 6294249"/>
              <a:gd name="connsiteY19" fmla="*/ 2802962 h 2802962"/>
              <a:gd name="connsiteX20" fmla="*/ 1272837 w 6294249"/>
              <a:gd name="connsiteY20" fmla="*/ 2802962 h 2802962"/>
              <a:gd name="connsiteX21" fmla="*/ 0 w 6294249"/>
              <a:gd name="connsiteY21" fmla="*/ 2802962 h 2802962"/>
              <a:gd name="connsiteX22" fmla="*/ 0 w 6294249"/>
              <a:gd name="connsiteY22" fmla="*/ 2186310 h 2802962"/>
              <a:gd name="connsiteX23" fmla="*/ 0 w 6294249"/>
              <a:gd name="connsiteY23" fmla="*/ 1597688 h 2802962"/>
              <a:gd name="connsiteX24" fmla="*/ 0 w 6294249"/>
              <a:gd name="connsiteY24" fmla="*/ 981037 h 2802962"/>
              <a:gd name="connsiteX25" fmla="*/ 0 w 6294249"/>
              <a:gd name="connsiteY25" fmla="*/ 0 h 280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6294249" h="2802962" fill="none" extrusionOk="0">
                <a:moveTo>
                  <a:pt x="0" y="0"/>
                </a:moveTo>
                <a:cubicBezTo>
                  <a:pt x="297481" y="34599"/>
                  <a:pt x="649499" y="-15809"/>
                  <a:pt x="825246" y="0"/>
                </a:cubicBezTo>
                <a:cubicBezTo>
                  <a:pt x="1000993" y="15809"/>
                  <a:pt x="1297435" y="-14707"/>
                  <a:pt x="1650492" y="0"/>
                </a:cubicBezTo>
                <a:cubicBezTo>
                  <a:pt x="2003549" y="14707"/>
                  <a:pt x="2088202" y="-5762"/>
                  <a:pt x="2349853" y="0"/>
                </a:cubicBezTo>
                <a:cubicBezTo>
                  <a:pt x="2611504" y="5762"/>
                  <a:pt x="2777368" y="-16970"/>
                  <a:pt x="3112156" y="0"/>
                </a:cubicBezTo>
                <a:cubicBezTo>
                  <a:pt x="3446944" y="16970"/>
                  <a:pt x="3540548" y="15142"/>
                  <a:pt x="3748575" y="0"/>
                </a:cubicBezTo>
                <a:cubicBezTo>
                  <a:pt x="3956602" y="-15142"/>
                  <a:pt x="4281719" y="-15415"/>
                  <a:pt x="4447936" y="0"/>
                </a:cubicBezTo>
                <a:cubicBezTo>
                  <a:pt x="4614153" y="15415"/>
                  <a:pt x="5048313" y="-19907"/>
                  <a:pt x="5273182" y="0"/>
                </a:cubicBezTo>
                <a:cubicBezTo>
                  <a:pt x="5498051" y="19907"/>
                  <a:pt x="5885397" y="48446"/>
                  <a:pt x="6294249" y="0"/>
                </a:cubicBezTo>
                <a:cubicBezTo>
                  <a:pt x="6302266" y="279971"/>
                  <a:pt x="6275836" y="298641"/>
                  <a:pt x="6294249" y="588622"/>
                </a:cubicBezTo>
                <a:cubicBezTo>
                  <a:pt x="6312662" y="878603"/>
                  <a:pt x="6308886" y="888935"/>
                  <a:pt x="6294249" y="1093155"/>
                </a:cubicBezTo>
                <a:cubicBezTo>
                  <a:pt x="6279612" y="1297375"/>
                  <a:pt x="6304707" y="1431862"/>
                  <a:pt x="6294249" y="1625718"/>
                </a:cubicBezTo>
                <a:cubicBezTo>
                  <a:pt x="6283791" y="1819574"/>
                  <a:pt x="6303218" y="1985376"/>
                  <a:pt x="6294249" y="2186310"/>
                </a:cubicBezTo>
                <a:cubicBezTo>
                  <a:pt x="6285280" y="2387244"/>
                  <a:pt x="6265943" y="2666286"/>
                  <a:pt x="6294249" y="2802962"/>
                </a:cubicBezTo>
                <a:cubicBezTo>
                  <a:pt x="6012608" y="2810644"/>
                  <a:pt x="5842465" y="2805722"/>
                  <a:pt x="5469003" y="2802962"/>
                </a:cubicBezTo>
                <a:cubicBezTo>
                  <a:pt x="5095541" y="2800202"/>
                  <a:pt x="4958589" y="2776063"/>
                  <a:pt x="4769642" y="2802962"/>
                </a:cubicBezTo>
                <a:cubicBezTo>
                  <a:pt x="4580695" y="2829861"/>
                  <a:pt x="4342631" y="2833614"/>
                  <a:pt x="4070281" y="2802962"/>
                </a:cubicBezTo>
                <a:cubicBezTo>
                  <a:pt x="3797931" y="2772310"/>
                  <a:pt x="3532284" y="2774643"/>
                  <a:pt x="3370920" y="2802962"/>
                </a:cubicBezTo>
                <a:cubicBezTo>
                  <a:pt x="3209556" y="2831281"/>
                  <a:pt x="2843440" y="2785733"/>
                  <a:pt x="2671559" y="2802962"/>
                </a:cubicBezTo>
                <a:cubicBezTo>
                  <a:pt x="2499678" y="2820191"/>
                  <a:pt x="2241122" y="2787822"/>
                  <a:pt x="2035141" y="2802962"/>
                </a:cubicBezTo>
                <a:cubicBezTo>
                  <a:pt x="1829160" y="2818102"/>
                  <a:pt x="1425349" y="2786878"/>
                  <a:pt x="1272837" y="2802962"/>
                </a:cubicBezTo>
                <a:cubicBezTo>
                  <a:pt x="1120325" y="2819046"/>
                  <a:pt x="494561" y="2756089"/>
                  <a:pt x="0" y="2802962"/>
                </a:cubicBezTo>
                <a:cubicBezTo>
                  <a:pt x="-23529" y="2495216"/>
                  <a:pt x="-29278" y="2335599"/>
                  <a:pt x="0" y="2186310"/>
                </a:cubicBezTo>
                <a:cubicBezTo>
                  <a:pt x="29278" y="2037021"/>
                  <a:pt x="-1277" y="1882741"/>
                  <a:pt x="0" y="1597688"/>
                </a:cubicBezTo>
                <a:cubicBezTo>
                  <a:pt x="1277" y="1312635"/>
                  <a:pt x="-5669" y="1173981"/>
                  <a:pt x="0" y="981037"/>
                </a:cubicBezTo>
                <a:cubicBezTo>
                  <a:pt x="5669" y="788093"/>
                  <a:pt x="32665" y="239307"/>
                  <a:pt x="0" y="0"/>
                </a:cubicBezTo>
                <a:close/>
              </a:path>
              <a:path w="6294249" h="2802962" stroke="0" extrusionOk="0">
                <a:moveTo>
                  <a:pt x="0" y="0"/>
                </a:moveTo>
                <a:cubicBezTo>
                  <a:pt x="169944" y="-9464"/>
                  <a:pt x="369512" y="-8492"/>
                  <a:pt x="636419" y="0"/>
                </a:cubicBezTo>
                <a:cubicBezTo>
                  <a:pt x="903326" y="8492"/>
                  <a:pt x="998740" y="-16420"/>
                  <a:pt x="1146952" y="0"/>
                </a:cubicBezTo>
                <a:cubicBezTo>
                  <a:pt x="1295164" y="16420"/>
                  <a:pt x="1767561" y="22164"/>
                  <a:pt x="1972198" y="0"/>
                </a:cubicBezTo>
                <a:cubicBezTo>
                  <a:pt x="2176835" y="-22164"/>
                  <a:pt x="2395551" y="29795"/>
                  <a:pt x="2608617" y="0"/>
                </a:cubicBezTo>
                <a:cubicBezTo>
                  <a:pt x="2821683" y="-29795"/>
                  <a:pt x="3039032" y="13336"/>
                  <a:pt x="3245035" y="0"/>
                </a:cubicBezTo>
                <a:cubicBezTo>
                  <a:pt x="3451038" y="-13336"/>
                  <a:pt x="3679946" y="36268"/>
                  <a:pt x="4070281" y="0"/>
                </a:cubicBezTo>
                <a:cubicBezTo>
                  <a:pt x="4460616" y="-36268"/>
                  <a:pt x="4430799" y="-9766"/>
                  <a:pt x="4643757" y="0"/>
                </a:cubicBezTo>
                <a:cubicBezTo>
                  <a:pt x="4856715" y="9766"/>
                  <a:pt x="5195639" y="18374"/>
                  <a:pt x="5469003" y="0"/>
                </a:cubicBezTo>
                <a:cubicBezTo>
                  <a:pt x="5742367" y="-18374"/>
                  <a:pt x="6062259" y="11541"/>
                  <a:pt x="6294249" y="0"/>
                </a:cubicBezTo>
                <a:cubicBezTo>
                  <a:pt x="6294978" y="246564"/>
                  <a:pt x="6306724" y="387515"/>
                  <a:pt x="6294249" y="560592"/>
                </a:cubicBezTo>
                <a:cubicBezTo>
                  <a:pt x="6281774" y="733669"/>
                  <a:pt x="6267516" y="850981"/>
                  <a:pt x="6294249" y="1121185"/>
                </a:cubicBezTo>
                <a:cubicBezTo>
                  <a:pt x="6320982" y="1391389"/>
                  <a:pt x="6273710" y="1549302"/>
                  <a:pt x="6294249" y="1709807"/>
                </a:cubicBezTo>
                <a:cubicBezTo>
                  <a:pt x="6314788" y="1870312"/>
                  <a:pt x="6293599" y="2083680"/>
                  <a:pt x="6294249" y="2186310"/>
                </a:cubicBezTo>
                <a:cubicBezTo>
                  <a:pt x="6294899" y="2288940"/>
                  <a:pt x="6305595" y="2554792"/>
                  <a:pt x="6294249" y="2802962"/>
                </a:cubicBezTo>
                <a:cubicBezTo>
                  <a:pt x="6073352" y="2826269"/>
                  <a:pt x="5784235" y="2769107"/>
                  <a:pt x="5594888" y="2802962"/>
                </a:cubicBezTo>
                <a:cubicBezTo>
                  <a:pt x="5405541" y="2836817"/>
                  <a:pt x="5057667" y="2804280"/>
                  <a:pt x="4895527" y="2802962"/>
                </a:cubicBezTo>
                <a:cubicBezTo>
                  <a:pt x="4733387" y="2801644"/>
                  <a:pt x="4429248" y="2840369"/>
                  <a:pt x="4070281" y="2802962"/>
                </a:cubicBezTo>
                <a:cubicBezTo>
                  <a:pt x="3711314" y="2765555"/>
                  <a:pt x="3619656" y="2824881"/>
                  <a:pt x="3370920" y="2802962"/>
                </a:cubicBezTo>
                <a:cubicBezTo>
                  <a:pt x="3122184" y="2781043"/>
                  <a:pt x="3029871" y="2795766"/>
                  <a:pt x="2860386" y="2802962"/>
                </a:cubicBezTo>
                <a:cubicBezTo>
                  <a:pt x="2690901" y="2810158"/>
                  <a:pt x="2540076" y="2814151"/>
                  <a:pt x="2286910" y="2802962"/>
                </a:cubicBezTo>
                <a:cubicBezTo>
                  <a:pt x="2033744" y="2791773"/>
                  <a:pt x="1831037" y="2802648"/>
                  <a:pt x="1461664" y="2802962"/>
                </a:cubicBezTo>
                <a:cubicBezTo>
                  <a:pt x="1092291" y="2803276"/>
                  <a:pt x="939146" y="2770928"/>
                  <a:pt x="762303" y="2802962"/>
                </a:cubicBezTo>
                <a:cubicBezTo>
                  <a:pt x="585460" y="2834996"/>
                  <a:pt x="273298" y="2801646"/>
                  <a:pt x="0" y="2802962"/>
                </a:cubicBezTo>
                <a:cubicBezTo>
                  <a:pt x="-2381" y="2594628"/>
                  <a:pt x="18581" y="2436889"/>
                  <a:pt x="0" y="2242370"/>
                </a:cubicBezTo>
                <a:cubicBezTo>
                  <a:pt x="-18581" y="2047851"/>
                  <a:pt x="8641" y="1921142"/>
                  <a:pt x="0" y="1765866"/>
                </a:cubicBezTo>
                <a:cubicBezTo>
                  <a:pt x="-8641" y="1610590"/>
                  <a:pt x="20112" y="1481961"/>
                  <a:pt x="0" y="1289363"/>
                </a:cubicBezTo>
                <a:cubicBezTo>
                  <a:pt x="-20112" y="1096765"/>
                  <a:pt x="-15097" y="892124"/>
                  <a:pt x="0" y="700741"/>
                </a:cubicBezTo>
                <a:cubicBezTo>
                  <a:pt x="15097" y="509358"/>
                  <a:pt x="-8254" y="288708"/>
                  <a:pt x="0" y="0"/>
                </a:cubicBezTo>
                <a:close/>
              </a:path>
            </a:pathLst>
          </a:custGeom>
          <a:ln w="63500">
            <a:solidFill>
              <a:schemeClr val="accent1">
                <a:lumMod val="40000"/>
                <a:lumOff val="60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sk:type>
                    <ask:lineSketchFreehand/>
                  </ask:type>
                </ask:lineSketchStyleProps>
              </a:ext>
            </a:extLst>
          </a:ln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ru-RU" sz="2000" b="1" dirty="0">
                <a:latin typeface="+mj-lt"/>
              </a:rPr>
              <a:t>Елизавета Петровна способствовала распространению в Российской Империи идей Просвещения. В период ее царствования были открыты:</a:t>
            </a:r>
          </a:p>
          <a:p>
            <a:pPr marL="0" indent="0" algn="just">
              <a:buNone/>
            </a:pPr>
            <a:r>
              <a:rPr lang="ru-RU" sz="2000" dirty="0">
                <a:latin typeface="+mj-lt"/>
              </a:rPr>
              <a:t>• Академия художеств в Санкт-Петербурге (1757 год; по инициативе фаворита императрицы, И. И. Шувалова);</a:t>
            </a:r>
          </a:p>
          <a:p>
            <a:pPr marL="0" indent="0" algn="just">
              <a:buNone/>
            </a:pPr>
            <a:r>
              <a:rPr lang="ru-RU" sz="2000" dirty="0">
                <a:latin typeface="+mj-lt"/>
              </a:rPr>
              <a:t>• Московский государственный университет (1755 год; по инициативе М. В. Ломоносова и при поддержке И. И. Шувалова).</a:t>
            </a:r>
          </a:p>
          <a:p>
            <a:pPr marL="0" indent="0">
              <a:buNone/>
            </a:pPr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56FFB2-3B57-4F75-BA01-10620A429DE3}"/>
              </a:ext>
            </a:extLst>
          </p:cNvPr>
          <p:cNvSpPr txBox="1"/>
          <p:nvPr/>
        </p:nvSpPr>
        <p:spPr>
          <a:xfrm>
            <a:off x="540954" y="4541554"/>
            <a:ext cx="6294249" cy="1323439"/>
          </a:xfrm>
          <a:custGeom>
            <a:avLst/>
            <a:gdLst>
              <a:gd name="connsiteX0" fmla="*/ 0 w 6294249"/>
              <a:gd name="connsiteY0" fmla="*/ 0 h 1323439"/>
              <a:gd name="connsiteX1" fmla="*/ 699361 w 6294249"/>
              <a:gd name="connsiteY1" fmla="*/ 0 h 1323439"/>
              <a:gd name="connsiteX2" fmla="*/ 1272837 w 6294249"/>
              <a:gd name="connsiteY2" fmla="*/ 0 h 1323439"/>
              <a:gd name="connsiteX3" fmla="*/ 1909256 w 6294249"/>
              <a:gd name="connsiteY3" fmla="*/ 0 h 1323439"/>
              <a:gd name="connsiteX4" fmla="*/ 2545674 w 6294249"/>
              <a:gd name="connsiteY4" fmla="*/ 0 h 1323439"/>
              <a:gd name="connsiteX5" fmla="*/ 3307978 w 6294249"/>
              <a:gd name="connsiteY5" fmla="*/ 0 h 1323439"/>
              <a:gd name="connsiteX6" fmla="*/ 3818511 w 6294249"/>
              <a:gd name="connsiteY6" fmla="*/ 0 h 1323439"/>
              <a:gd name="connsiteX7" fmla="*/ 4517872 w 6294249"/>
              <a:gd name="connsiteY7" fmla="*/ 0 h 1323439"/>
              <a:gd name="connsiteX8" fmla="*/ 5154291 w 6294249"/>
              <a:gd name="connsiteY8" fmla="*/ 0 h 1323439"/>
              <a:gd name="connsiteX9" fmla="*/ 6294249 w 6294249"/>
              <a:gd name="connsiteY9" fmla="*/ 0 h 1323439"/>
              <a:gd name="connsiteX10" fmla="*/ 6294249 w 6294249"/>
              <a:gd name="connsiteY10" fmla="*/ 622016 h 1323439"/>
              <a:gd name="connsiteX11" fmla="*/ 6294249 w 6294249"/>
              <a:gd name="connsiteY11" fmla="*/ 1323439 h 1323439"/>
              <a:gd name="connsiteX12" fmla="*/ 5657830 w 6294249"/>
              <a:gd name="connsiteY12" fmla="*/ 1323439 h 1323439"/>
              <a:gd name="connsiteX13" fmla="*/ 4958469 w 6294249"/>
              <a:gd name="connsiteY13" fmla="*/ 1323439 h 1323439"/>
              <a:gd name="connsiteX14" fmla="*/ 4384993 w 6294249"/>
              <a:gd name="connsiteY14" fmla="*/ 1323439 h 1323439"/>
              <a:gd name="connsiteX15" fmla="*/ 3685632 w 6294249"/>
              <a:gd name="connsiteY15" fmla="*/ 1323439 h 1323439"/>
              <a:gd name="connsiteX16" fmla="*/ 3112156 w 6294249"/>
              <a:gd name="connsiteY16" fmla="*/ 1323439 h 1323439"/>
              <a:gd name="connsiteX17" fmla="*/ 2475738 w 6294249"/>
              <a:gd name="connsiteY17" fmla="*/ 1323439 h 1323439"/>
              <a:gd name="connsiteX18" fmla="*/ 1713434 w 6294249"/>
              <a:gd name="connsiteY18" fmla="*/ 1323439 h 1323439"/>
              <a:gd name="connsiteX19" fmla="*/ 888188 w 6294249"/>
              <a:gd name="connsiteY19" fmla="*/ 1323439 h 1323439"/>
              <a:gd name="connsiteX20" fmla="*/ 0 w 6294249"/>
              <a:gd name="connsiteY20" fmla="*/ 1323439 h 1323439"/>
              <a:gd name="connsiteX21" fmla="*/ 0 w 6294249"/>
              <a:gd name="connsiteY21" fmla="*/ 635251 h 1323439"/>
              <a:gd name="connsiteX22" fmla="*/ 0 w 6294249"/>
              <a:gd name="connsiteY22" fmla="*/ 0 h 1323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6294249" h="1323439" extrusionOk="0">
                <a:moveTo>
                  <a:pt x="0" y="0"/>
                </a:moveTo>
                <a:cubicBezTo>
                  <a:pt x="259969" y="-28813"/>
                  <a:pt x="384692" y="-33922"/>
                  <a:pt x="699361" y="0"/>
                </a:cubicBezTo>
                <a:cubicBezTo>
                  <a:pt x="1014030" y="33922"/>
                  <a:pt x="1124506" y="399"/>
                  <a:pt x="1272837" y="0"/>
                </a:cubicBezTo>
                <a:cubicBezTo>
                  <a:pt x="1421168" y="-399"/>
                  <a:pt x="1741052" y="6609"/>
                  <a:pt x="1909256" y="0"/>
                </a:cubicBezTo>
                <a:cubicBezTo>
                  <a:pt x="2077460" y="-6609"/>
                  <a:pt x="2400345" y="20873"/>
                  <a:pt x="2545674" y="0"/>
                </a:cubicBezTo>
                <a:cubicBezTo>
                  <a:pt x="2691003" y="-20873"/>
                  <a:pt x="3093737" y="22981"/>
                  <a:pt x="3307978" y="0"/>
                </a:cubicBezTo>
                <a:cubicBezTo>
                  <a:pt x="3522219" y="-22981"/>
                  <a:pt x="3649629" y="23994"/>
                  <a:pt x="3818511" y="0"/>
                </a:cubicBezTo>
                <a:cubicBezTo>
                  <a:pt x="3987393" y="-23994"/>
                  <a:pt x="4326133" y="13246"/>
                  <a:pt x="4517872" y="0"/>
                </a:cubicBezTo>
                <a:cubicBezTo>
                  <a:pt x="4709611" y="-13246"/>
                  <a:pt x="4992908" y="1794"/>
                  <a:pt x="5154291" y="0"/>
                </a:cubicBezTo>
                <a:cubicBezTo>
                  <a:pt x="5315674" y="-1794"/>
                  <a:pt x="6032108" y="-24500"/>
                  <a:pt x="6294249" y="0"/>
                </a:cubicBezTo>
                <a:cubicBezTo>
                  <a:pt x="6278568" y="140015"/>
                  <a:pt x="6309314" y="375260"/>
                  <a:pt x="6294249" y="622016"/>
                </a:cubicBezTo>
                <a:cubicBezTo>
                  <a:pt x="6279184" y="868772"/>
                  <a:pt x="6261584" y="1121546"/>
                  <a:pt x="6294249" y="1323439"/>
                </a:cubicBezTo>
                <a:cubicBezTo>
                  <a:pt x="5990152" y="1319816"/>
                  <a:pt x="5956519" y="1296334"/>
                  <a:pt x="5657830" y="1323439"/>
                </a:cubicBezTo>
                <a:cubicBezTo>
                  <a:pt x="5359141" y="1350544"/>
                  <a:pt x="5306638" y="1335563"/>
                  <a:pt x="4958469" y="1323439"/>
                </a:cubicBezTo>
                <a:cubicBezTo>
                  <a:pt x="4610300" y="1311315"/>
                  <a:pt x="4610411" y="1304266"/>
                  <a:pt x="4384993" y="1323439"/>
                </a:cubicBezTo>
                <a:cubicBezTo>
                  <a:pt x="4159575" y="1342612"/>
                  <a:pt x="3980103" y="1352643"/>
                  <a:pt x="3685632" y="1323439"/>
                </a:cubicBezTo>
                <a:cubicBezTo>
                  <a:pt x="3391161" y="1294235"/>
                  <a:pt x="3261519" y="1322058"/>
                  <a:pt x="3112156" y="1323439"/>
                </a:cubicBezTo>
                <a:cubicBezTo>
                  <a:pt x="2962793" y="1324820"/>
                  <a:pt x="2780282" y="1297890"/>
                  <a:pt x="2475738" y="1323439"/>
                </a:cubicBezTo>
                <a:cubicBezTo>
                  <a:pt x="2171194" y="1348988"/>
                  <a:pt x="1994166" y="1340200"/>
                  <a:pt x="1713434" y="1323439"/>
                </a:cubicBezTo>
                <a:cubicBezTo>
                  <a:pt x="1432702" y="1306678"/>
                  <a:pt x="1176879" y="1325200"/>
                  <a:pt x="888188" y="1323439"/>
                </a:cubicBezTo>
                <a:cubicBezTo>
                  <a:pt x="599497" y="1321678"/>
                  <a:pt x="338140" y="1358857"/>
                  <a:pt x="0" y="1323439"/>
                </a:cubicBezTo>
                <a:cubicBezTo>
                  <a:pt x="26968" y="1160406"/>
                  <a:pt x="-27249" y="890990"/>
                  <a:pt x="0" y="635251"/>
                </a:cubicBezTo>
                <a:cubicBezTo>
                  <a:pt x="27249" y="379512"/>
                  <a:pt x="10171" y="292597"/>
                  <a:pt x="0" y="0"/>
                </a:cubicBezTo>
                <a:close/>
              </a:path>
            </a:pathLst>
          </a:custGeom>
          <a:noFill/>
          <a:ln w="63500">
            <a:solidFill>
              <a:schemeClr val="accent1">
                <a:lumMod val="40000"/>
                <a:lumOff val="60000"/>
              </a:schemeClr>
            </a:solidFill>
            <a:extLst>
              <a:ext uri="{C807C97D-BFC1-408E-A445-0C87EB9F89A2}">
                <ask:lineSketchStyleProps xmlns:ask="http://schemas.microsoft.com/office/drawing/2018/sketchyshapes" sd="1647863092">
                  <a:prstGeom prst="rect">
                    <a:avLst/>
                  </a:prstGeom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>
            <a:spAutoFit/>
          </a:bodyPr>
          <a:lstStyle/>
          <a:p>
            <a:pPr algn="just"/>
            <a:r>
              <a:rPr lang="ru-RU" sz="2000" b="1" dirty="0">
                <a:latin typeface="+mj-lt"/>
              </a:rPr>
              <a:t>Также Елизавета Петровна издала указы о:</a:t>
            </a:r>
          </a:p>
          <a:p>
            <a:pPr algn="just"/>
            <a:r>
              <a:rPr lang="ru-RU" sz="2000" dirty="0">
                <a:latin typeface="+mj-lt"/>
              </a:rPr>
              <a:t>• расширении сети начальных школ (1744 год);</a:t>
            </a:r>
          </a:p>
          <a:p>
            <a:pPr algn="just"/>
            <a:r>
              <a:rPr lang="ru-RU" sz="2000" dirty="0">
                <a:latin typeface="+mj-lt"/>
              </a:rPr>
              <a:t>• открытии гимназий в Москве и Казани (1755-1758 год);</a:t>
            </a:r>
          </a:p>
          <a:p>
            <a:pPr algn="just"/>
            <a:r>
              <a:rPr lang="ru-RU" sz="2000" dirty="0">
                <a:latin typeface="+mj-lt"/>
              </a:rPr>
              <a:t>• организации Императорского театра (1756 год).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8FC9917-D8E6-44AC-9663-6D1A25995B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2074"/>
          <a:stretch/>
        </p:blipFill>
        <p:spPr>
          <a:xfrm>
            <a:off x="7297357" y="800870"/>
            <a:ext cx="4353689" cy="2415695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418053A-80FB-42A5-BA7B-432305609E9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35000"/>
                    </a14:imgEffect>
                  </a14:imgLayer>
                </a14:imgProps>
              </a:ext>
            </a:extLst>
          </a:blip>
          <a:srcRect l="-26" t="14027" r="2065" b="17022"/>
          <a:stretch/>
        </p:blipFill>
        <p:spPr>
          <a:xfrm>
            <a:off x="7297357" y="3730489"/>
            <a:ext cx="4353689" cy="241569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2005A03-49FF-4C57-8415-C9F63B14CA93}"/>
              </a:ext>
            </a:extLst>
          </p:cNvPr>
          <p:cNvSpPr txBox="1"/>
          <p:nvPr/>
        </p:nvSpPr>
        <p:spPr>
          <a:xfrm>
            <a:off x="8531926" y="6146184"/>
            <a:ext cx="31191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ru-RU" dirty="0">
                <a:latin typeface="+mj-lt"/>
              </a:rPr>
              <a:t>Первое здание МГУ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5C46FB7-F9B6-4A13-A48F-E8FD8DB11CB6}"/>
              </a:ext>
            </a:extLst>
          </p:cNvPr>
          <p:cNvSpPr txBox="1"/>
          <p:nvPr/>
        </p:nvSpPr>
        <p:spPr>
          <a:xfrm>
            <a:off x="8801166" y="3244334"/>
            <a:ext cx="28498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ru-RU" sz="1800" dirty="0">
                <a:latin typeface="+mj-lt"/>
              </a:rPr>
              <a:t>Академия художеств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43361020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224</TotalTime>
  <Words>2144</Words>
  <Application>Microsoft Macintosh PowerPoint</Application>
  <PresentationFormat>Широкоэкранный</PresentationFormat>
  <Paragraphs>166</Paragraphs>
  <Slides>17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17</vt:i4>
      </vt:variant>
    </vt:vector>
  </HeadingPairs>
  <TitlesOfParts>
    <vt:vector size="24" baseType="lpstr">
      <vt:lpstr>Arial</vt:lpstr>
      <vt:lpstr>Arial Black</vt:lpstr>
      <vt:lpstr>Calibri</vt:lpstr>
      <vt:lpstr>Calibri Light</vt:lpstr>
      <vt:lpstr>Franklin Gothic Heavy</vt:lpstr>
      <vt:lpstr>Times New Roman</vt:lpstr>
      <vt:lpstr>Тема Office</vt:lpstr>
      <vt:lpstr>Правление Елизаветы Петровны и стабилизация страны</vt:lpstr>
      <vt:lpstr>Введение</vt:lpstr>
      <vt:lpstr>Внутренняя политика</vt:lpstr>
      <vt:lpstr>Экономические реформы</vt:lpstr>
      <vt:lpstr>Реформы в таможенной сфере</vt:lpstr>
      <vt:lpstr>Государственно-административные реформы</vt:lpstr>
      <vt:lpstr>Социальные реформы</vt:lpstr>
      <vt:lpstr>Реформы в армии</vt:lpstr>
      <vt:lpstr>Реформы в искусстве и образовании</vt:lpstr>
      <vt:lpstr>Итоги реформ Елизаветы Петровны</vt:lpstr>
      <vt:lpstr>Внешняя политика Елизаветы Петровны</vt:lpstr>
      <vt:lpstr>Война за австрийское наследство (1740-1748 гг.)  </vt:lpstr>
      <vt:lpstr>Русско-шведская война</vt:lpstr>
      <vt:lpstr>Семилетняя война (1756-1763 гг.)</vt:lpstr>
      <vt:lpstr>Культурное развитие</vt:lpstr>
      <vt:lpstr>Выводы:</vt:lpstr>
      <vt:lpstr>Источники: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Правление Елизаветы Петровны и стабилизация страны</dc:title>
  <dc:creator>Anastasia Filintseva</dc:creator>
  <cp:lastModifiedBy>Екатерина Числова</cp:lastModifiedBy>
  <cp:revision>27</cp:revision>
  <dcterms:created xsi:type="dcterms:W3CDTF">2023-11-21T16:49:15Z</dcterms:created>
  <dcterms:modified xsi:type="dcterms:W3CDTF">2023-11-22T08:44:33Z</dcterms:modified>
</cp:coreProperties>
</file>